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51" r:id="rId2"/>
    <p:sldId id="350" r:id="rId3"/>
    <p:sldId id="258" r:id="rId4"/>
    <p:sldId id="348" r:id="rId5"/>
    <p:sldId id="295" r:id="rId6"/>
    <p:sldId id="296" r:id="rId7"/>
    <p:sldId id="312" r:id="rId8"/>
    <p:sldId id="332" r:id="rId9"/>
    <p:sldId id="282" r:id="rId10"/>
    <p:sldId id="355" r:id="rId11"/>
    <p:sldId id="356" r:id="rId12"/>
    <p:sldId id="357" r:id="rId13"/>
    <p:sldId id="358" r:id="rId14"/>
    <p:sldId id="359" r:id="rId15"/>
    <p:sldId id="333" r:id="rId16"/>
    <p:sldId id="338" r:id="rId17"/>
    <p:sldId id="361" r:id="rId18"/>
    <p:sldId id="360" r:id="rId19"/>
    <p:sldId id="362" r:id="rId20"/>
    <p:sldId id="363" r:id="rId21"/>
    <p:sldId id="364" r:id="rId22"/>
    <p:sldId id="340" r:id="rId23"/>
    <p:sldId id="339" r:id="rId24"/>
    <p:sldId id="344" r:id="rId25"/>
    <p:sldId id="343" r:id="rId26"/>
    <p:sldId id="346" r:id="rId27"/>
    <p:sldId id="327" r:id="rId28"/>
    <p:sldId id="354" r:id="rId29"/>
    <p:sldId id="331" r:id="rId30"/>
    <p:sldId id="336" r:id="rId31"/>
    <p:sldId id="345" r:id="rId32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88"/>
    <a:srgbClr val="3166CF"/>
    <a:srgbClr val="2D5EC1"/>
    <a:srgbClr val="3E6FD2"/>
    <a:srgbClr val="950F25"/>
    <a:srgbClr val="BDDEFF"/>
    <a:srgbClr val="00C3EA"/>
    <a:srgbClr val="822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6" autoAdjust="0"/>
    <p:restoredTop sz="94670" autoAdjust="0"/>
  </p:normalViewPr>
  <p:slideViewPr>
    <p:cSldViewPr>
      <p:cViewPr>
        <p:scale>
          <a:sx n="73" d="100"/>
          <a:sy n="73" d="100"/>
        </p:scale>
        <p:origin x="-55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7417C72-BE5F-43F6-9956-4A761C2774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463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CDCE113-E3B3-4135-A55D-151BF0C2DD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982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39266" indent="-284334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37333" indent="-227466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592266" indent="-227466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47200" indent="-227466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02132" indent="-227466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57066" indent="-227466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11999" indent="-227466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66932" indent="-227466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79AE7577-B3B7-4A5B-9920-52996AB01618}" type="slidenum">
              <a:rPr lang="en-GB" sz="1200" b="0">
                <a:solidFill>
                  <a:schemeClr val="tx1"/>
                </a:solidFill>
                <a:latin typeface="Arial" pitchFamily="34" charset="0"/>
              </a:rPr>
              <a:pPr eaLnBrk="1" hangingPunct="1">
                <a:defRPr/>
              </a:pPr>
              <a:t>7</a:t>
            </a:fld>
            <a:endParaRPr lang="en-GB" sz="1200" b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EE7AAC-0335-4E5D-B370-DF6CF1C1A6FA}" type="slidenum">
              <a:rPr lang="en-GB" altLang="en-US" smtClean="0">
                <a:latin typeface="Arial" pitchFamily="34" charset="0"/>
              </a:rPr>
              <a:pPr/>
              <a:t>9</a:t>
            </a:fld>
            <a:endParaRPr lang="en-GB" alt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26013" cy="3694112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79987" cy="4435475"/>
          </a:xfrm>
          <a:noFill/>
        </p:spPr>
        <p:txBody>
          <a:bodyPr lIns="92562" tIns="46099" rIns="92562" bIns="46099"/>
          <a:lstStyle/>
          <a:p>
            <a:pPr eaLnBrk="1" hangingPunct="1">
              <a:buFontTx/>
              <a:buChar char="•"/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EE7AAC-0335-4E5D-B370-DF6CF1C1A6FA}" type="slidenum">
              <a:rPr lang="en-GB" altLang="en-US" smtClean="0">
                <a:latin typeface="Arial" pitchFamily="34" charset="0"/>
              </a:rPr>
              <a:pPr/>
              <a:t>10</a:t>
            </a:fld>
            <a:endParaRPr lang="en-GB" alt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26013" cy="3694112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79987" cy="4435475"/>
          </a:xfrm>
          <a:noFill/>
        </p:spPr>
        <p:txBody>
          <a:bodyPr lIns="92562" tIns="46099" rIns="92562" bIns="46099"/>
          <a:lstStyle/>
          <a:p>
            <a:pPr eaLnBrk="1" hangingPunct="1">
              <a:buFontTx/>
              <a:buChar char="•"/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EE7AAC-0335-4E5D-B370-DF6CF1C1A6FA}" type="slidenum">
              <a:rPr lang="en-GB" altLang="en-US" smtClean="0">
                <a:latin typeface="Arial" pitchFamily="34" charset="0"/>
              </a:rPr>
              <a:pPr/>
              <a:t>11</a:t>
            </a:fld>
            <a:endParaRPr lang="en-GB" alt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26013" cy="3694112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79987" cy="4435475"/>
          </a:xfrm>
          <a:noFill/>
        </p:spPr>
        <p:txBody>
          <a:bodyPr lIns="92562" tIns="46099" rIns="92562" bIns="46099"/>
          <a:lstStyle/>
          <a:p>
            <a:pPr eaLnBrk="1" hangingPunct="1">
              <a:buFontTx/>
              <a:buChar char="•"/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EE7AAC-0335-4E5D-B370-DF6CF1C1A6FA}" type="slidenum">
              <a:rPr lang="en-GB" altLang="en-US" smtClean="0">
                <a:latin typeface="Arial" pitchFamily="34" charset="0"/>
              </a:rPr>
              <a:pPr/>
              <a:t>12</a:t>
            </a:fld>
            <a:endParaRPr lang="en-GB" alt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26013" cy="3694112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79987" cy="4435475"/>
          </a:xfrm>
          <a:noFill/>
        </p:spPr>
        <p:txBody>
          <a:bodyPr lIns="92562" tIns="46099" rIns="92562" bIns="46099"/>
          <a:lstStyle/>
          <a:p>
            <a:pPr eaLnBrk="1" hangingPunct="1">
              <a:buFontTx/>
              <a:buChar char="•"/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EE7AAC-0335-4E5D-B370-DF6CF1C1A6FA}" type="slidenum">
              <a:rPr lang="en-GB" altLang="en-US" smtClean="0">
                <a:latin typeface="Arial" pitchFamily="34" charset="0"/>
              </a:rPr>
              <a:pPr/>
              <a:t>13</a:t>
            </a:fld>
            <a:endParaRPr lang="en-GB" alt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26013" cy="3694112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79987" cy="4435475"/>
          </a:xfrm>
          <a:noFill/>
        </p:spPr>
        <p:txBody>
          <a:bodyPr lIns="92562" tIns="46099" rIns="92562" bIns="46099"/>
          <a:lstStyle/>
          <a:p>
            <a:pPr eaLnBrk="1" hangingPunct="1">
              <a:buFontTx/>
              <a:buChar char="•"/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EE7AAC-0335-4E5D-B370-DF6CF1C1A6FA}" type="slidenum">
              <a:rPr lang="en-GB" altLang="en-US" smtClean="0">
                <a:latin typeface="Arial" pitchFamily="34" charset="0"/>
              </a:rPr>
              <a:pPr/>
              <a:t>14</a:t>
            </a:fld>
            <a:endParaRPr lang="en-GB" alt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26013" cy="3694112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91063"/>
            <a:ext cx="4979987" cy="4435475"/>
          </a:xfrm>
          <a:noFill/>
        </p:spPr>
        <p:txBody>
          <a:bodyPr lIns="92562" tIns="46099" rIns="92562" bIns="46099"/>
          <a:lstStyle/>
          <a:p>
            <a:pPr eaLnBrk="1" hangingPunct="1">
              <a:buFontTx/>
              <a:buChar char="•"/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CE113-E3B3-4135-A55D-151BF0C2DDF8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9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140200" y="6497638"/>
            <a:ext cx="611188" cy="360362"/>
          </a:xfrm>
          <a:prstGeom prst="rect">
            <a:avLst/>
          </a:prstGeom>
          <a:solidFill>
            <a:srgbClr val="00BEFF"/>
          </a:solidFill>
          <a:ln w="9525" algn="ctr">
            <a:solidFill>
              <a:srgbClr val="00BEFF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0" tIns="36000" rIns="54000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IE" altLang="en-US" sz="600" b="0" i="1" smtClean="0">
                <a:solidFill>
                  <a:srgbClr val="FFFFFF"/>
                </a:solidFill>
              </a:rPr>
              <a:t> Research and</a:t>
            </a:r>
          </a:p>
          <a:p>
            <a:pPr eaLnBrk="1" hangingPunct="1">
              <a:defRPr/>
            </a:pPr>
            <a:r>
              <a:rPr lang="en-IE" altLang="en-US" sz="600" b="0" i="1" smtClean="0">
                <a:solidFill>
                  <a:srgbClr val="FFFFFF"/>
                </a:solidFill>
              </a:rPr>
              <a:t> Innovation</a:t>
            </a:r>
            <a:endParaRPr lang="en-GB" altLang="en-US" sz="600" b="0" i="1" smtClean="0">
              <a:solidFill>
                <a:srgbClr val="FFFFFF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 userDrawn="1"/>
        </p:nvSpPr>
        <p:spPr bwMode="auto">
          <a:xfrm>
            <a:off x="4144963" y="1222375"/>
            <a:ext cx="619125" cy="36513"/>
          </a:xfrm>
          <a:prstGeom prst="rect">
            <a:avLst/>
          </a:prstGeom>
          <a:solidFill>
            <a:srgbClr val="00B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8FE8911-CA3E-4780-A0C2-5B108D3E9E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E7457-9D56-4189-BAD7-4FB555B8A0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00194-33BE-420B-94D4-735B6239C2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99859-B52A-4027-962E-B14AB96EDD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492375"/>
            <a:ext cx="8229600" cy="352901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4C7C7-AFA7-498D-B36B-8B9AAA4A51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D0766-5EA9-4DDD-9572-280DAFEE8F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F212E-6AFC-4448-894F-619CBD18A4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DCFD1-1AAD-428B-82AB-7CEDF75E52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00A65-1ADE-4196-BA59-4FD95EA05A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D8322-8DF5-4C73-BEC7-0C5B2E13C9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6DDE5-D34B-47ED-AF1A-D49F6AD2EE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43CC2-FABD-4ED2-82B3-18437C3E69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2A03A-DDB8-4243-8042-6B719A8BB7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E4A025E-5AD6-4CE0-A9E2-DC05AFD90F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32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6"/>
          <p:cNvSpPr>
            <a:spLocks noChangeArrowheads="1"/>
          </p:cNvSpPr>
          <p:nvPr userDrawn="1"/>
        </p:nvSpPr>
        <p:spPr bwMode="auto">
          <a:xfrm>
            <a:off x="4140200" y="6497638"/>
            <a:ext cx="611188" cy="360362"/>
          </a:xfrm>
          <a:prstGeom prst="rect">
            <a:avLst/>
          </a:prstGeom>
          <a:solidFill>
            <a:srgbClr val="133176"/>
          </a:solidFill>
          <a:ln w="9525" algn="ctr">
            <a:solidFill>
              <a:srgbClr val="133176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0" tIns="36000" rIns="54000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IE" altLang="en-US" sz="600" b="0" i="1" smtClean="0">
                <a:solidFill>
                  <a:srgbClr val="FFFFFF"/>
                </a:solidFill>
              </a:rPr>
              <a:t>Policy</a:t>
            </a:r>
            <a:endParaRPr lang="en-GB" altLang="en-US" sz="600" b="0" i="1" smtClean="0">
              <a:solidFill>
                <a:srgbClr val="FFFFFF"/>
              </a:solidFill>
            </a:endParaRPr>
          </a:p>
        </p:txBody>
      </p:sp>
      <p:sp>
        <p:nvSpPr>
          <p:cNvPr id="1034" name="Rectangle 6"/>
          <p:cNvSpPr>
            <a:spLocks noChangeArrowheads="1"/>
          </p:cNvSpPr>
          <p:nvPr userDrawn="1"/>
        </p:nvSpPr>
        <p:spPr bwMode="auto">
          <a:xfrm>
            <a:off x="4140200" y="6497638"/>
            <a:ext cx="611188" cy="360362"/>
          </a:xfrm>
          <a:prstGeom prst="rect">
            <a:avLst/>
          </a:prstGeom>
          <a:solidFill>
            <a:srgbClr val="00BEFF"/>
          </a:solidFill>
          <a:ln w="9525" algn="ctr">
            <a:solidFill>
              <a:srgbClr val="00BEFF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0" tIns="36000" rIns="54000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IE" altLang="en-US" sz="600" b="0" i="1" smtClean="0">
                <a:solidFill>
                  <a:srgbClr val="FFFFFF"/>
                </a:solidFill>
              </a:rPr>
              <a:t> Research and</a:t>
            </a:r>
          </a:p>
          <a:p>
            <a:pPr eaLnBrk="1" hangingPunct="1">
              <a:defRPr/>
            </a:pPr>
            <a:r>
              <a:rPr lang="en-IE" altLang="en-US" sz="600" b="0" i="1" smtClean="0">
                <a:solidFill>
                  <a:srgbClr val="FFFFFF"/>
                </a:solidFill>
              </a:rPr>
              <a:t> Innovation</a:t>
            </a:r>
            <a:endParaRPr lang="en-GB" altLang="en-US" sz="600" b="0" i="1" smtClean="0">
              <a:solidFill>
                <a:srgbClr val="FFFFFF"/>
              </a:solidFill>
            </a:endParaRPr>
          </a:p>
        </p:txBody>
      </p:sp>
      <p:sp>
        <p:nvSpPr>
          <p:cNvPr id="1035" name="Rectangle 20"/>
          <p:cNvSpPr>
            <a:spLocks noChangeArrowheads="1"/>
          </p:cNvSpPr>
          <p:nvPr userDrawn="1"/>
        </p:nvSpPr>
        <p:spPr bwMode="auto">
          <a:xfrm>
            <a:off x="4144963" y="1222375"/>
            <a:ext cx="619125" cy="36513"/>
          </a:xfrm>
          <a:prstGeom prst="rect">
            <a:avLst/>
          </a:prstGeom>
          <a:solidFill>
            <a:srgbClr val="00B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an.schubert@physik.tu-chemnitz.de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mailto:christian.schubert@physik.tu-chemnitz.de" TargetMode="Externa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hyperlink" Target="mailto:christian.schubert@physik.tu-chemnitz.d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4288"/>
            <a:ext cx="91154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4119463"/>
            <a:ext cx="3241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NMBP-03-2016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5863"/>
            <a:ext cx="8299783" cy="51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5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196752"/>
            <a:ext cx="7292357" cy="541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8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11" y="1128713"/>
            <a:ext cx="7585897" cy="546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80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9" y="1119188"/>
            <a:ext cx="7533887" cy="547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0" y="1052736"/>
            <a:ext cx="8010668" cy="57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1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852936"/>
            <a:ext cx="800219" cy="38884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UNIVSRTITY MARYLAND</a:t>
            </a:r>
          </a:p>
          <a:p>
            <a:r>
              <a:rPr lang="en-US" sz="2000" dirty="0" smtClean="0">
                <a:solidFill>
                  <a:schemeClr val="accent6"/>
                </a:solidFill>
              </a:rPr>
              <a:t>NIST, U of BOCHUM</a:t>
            </a:r>
            <a:endParaRPr lang="en-US" sz="2000" dirty="0">
              <a:solidFill>
                <a:schemeClr val="accent6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3950"/>
            <a:ext cx="7576817" cy="547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5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4" y="1041322"/>
            <a:ext cx="8117770" cy="587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9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7560442" cy="536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0800000">
            <a:off x="8100392" y="2065375"/>
            <a:ext cx="800219" cy="4531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We are the first in the world to achieve this Coercivity, but…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65" y="1263204"/>
            <a:ext cx="7457151" cy="540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2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32" y="1147763"/>
            <a:ext cx="7711792" cy="552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1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8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13553"/>
            <a:ext cx="7755131" cy="562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0800000">
            <a:off x="7946504" y="2065375"/>
            <a:ext cx="1107996" cy="4531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We are the first in the word to operate a motor  with MnBi magnets…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484784"/>
            <a:ext cx="7992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Spillovers of previous engagement</a:t>
            </a:r>
          </a:p>
          <a:p>
            <a:endParaRPr lang="en-US" sz="2800" dirty="0">
              <a:solidFill>
                <a:schemeClr val="accent2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2"/>
                </a:solidFill>
              </a:rPr>
              <a:t>New application  NOVAMAG NMP-23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   (sustain at EU PM activity)</a:t>
            </a:r>
          </a:p>
          <a:p>
            <a:endParaRPr lang="en-US" sz="2800" dirty="0">
              <a:solidFill>
                <a:schemeClr val="accent2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2"/>
                </a:solidFill>
              </a:rPr>
              <a:t>Microwave assisted synthesis-sintering</a:t>
            </a: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accent2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2"/>
                </a:solidFill>
              </a:rPr>
              <a:t>Spin-off  AMEN TECHNOLOGIES</a:t>
            </a: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accent2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/>
          </p:cNvSpPr>
          <p:nvPr/>
        </p:nvSpPr>
        <p:spPr bwMode="auto">
          <a:xfrm>
            <a:off x="-1" y="6453336"/>
            <a:ext cx="9144001" cy="404543"/>
          </a:xfrm>
          <a:prstGeom prst="rect">
            <a:avLst/>
          </a:prstGeom>
          <a:solidFill>
            <a:srgbClr val="204388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1400" dirty="0">
              <a:solidFill>
                <a:srgbClr val="FFFFFF"/>
              </a:solidFill>
              <a:cs typeface="Arial" charset="0"/>
              <a:sym typeface="Arial" charset="0"/>
              <a:hlinkClick r:id="rId3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0" y="0"/>
            <a:ext cx="1043608" cy="980728"/>
            <a:chOff x="3882" y="5940"/>
            <a:chExt cx="1757" cy="1843"/>
          </a:xfrm>
        </p:grpSpPr>
        <p:pic>
          <p:nvPicPr>
            <p:cNvPr id="21" name="Picture 23" descr="kefali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0" y="5940"/>
              <a:ext cx="1139" cy="1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4" descr="dimokrit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2" y="5940"/>
              <a:ext cx="648" cy="1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Explosion 1 16"/>
          <p:cNvSpPr/>
          <p:nvPr/>
        </p:nvSpPr>
        <p:spPr bwMode="auto">
          <a:xfrm>
            <a:off x="7884368" y="1772816"/>
            <a:ext cx="792088" cy="504056"/>
          </a:xfrm>
          <a:prstGeom prst="irregularSeal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7600" b="1" i="0" u="none" strike="noStrike" cap="none" normalizeH="0" baseline="0" dirty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87" y="1023938"/>
            <a:ext cx="7012289" cy="528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3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7056784" cy="52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73" y="1290628"/>
            <a:ext cx="1169551" cy="48026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200" dirty="0" smtClean="0">
                <a:solidFill>
                  <a:srgbClr val="204388"/>
                </a:solidFill>
              </a:rPr>
              <a:t>U of Pennsylvania</a:t>
            </a:r>
          </a:p>
          <a:p>
            <a:r>
              <a:rPr lang="en-US" sz="3200" dirty="0" smtClean="0">
                <a:solidFill>
                  <a:srgbClr val="204388"/>
                </a:solidFill>
              </a:rPr>
              <a:t>U of Delaware</a:t>
            </a:r>
            <a:endParaRPr lang="en-US" sz="3200" dirty="0">
              <a:solidFill>
                <a:srgbClr val="204388"/>
              </a:solidFill>
            </a:endParaRPr>
          </a:p>
        </p:txBody>
      </p: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0" y="0"/>
            <a:ext cx="1043608" cy="980728"/>
            <a:chOff x="3882" y="5940"/>
            <a:chExt cx="1757" cy="1843"/>
          </a:xfrm>
        </p:grpSpPr>
        <p:pic>
          <p:nvPicPr>
            <p:cNvPr id="12" name="Picture 23" descr="kefali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0" y="5940"/>
              <a:ext cx="1139" cy="1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4" descr="dimokrit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82" y="5940"/>
              <a:ext cx="648" cy="1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6516216" y="6165304"/>
            <a:ext cx="22677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204388"/>
                </a:solidFill>
              </a:rPr>
              <a:t>P. Dent EEC, 2012</a:t>
            </a:r>
            <a:endParaRPr lang="el-GR" sz="1200" dirty="0">
              <a:solidFill>
                <a:srgbClr val="204388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6453336"/>
            <a:ext cx="9144001" cy="404543"/>
            <a:chOff x="0" y="6453336"/>
            <a:chExt cx="9144001" cy="404543"/>
          </a:xfrm>
        </p:grpSpPr>
        <p:sp>
          <p:nvSpPr>
            <p:cNvPr id="15" name="Rectangle 1"/>
            <p:cNvSpPr>
              <a:spLocks/>
            </p:cNvSpPr>
            <p:nvPr/>
          </p:nvSpPr>
          <p:spPr bwMode="auto">
            <a:xfrm>
              <a:off x="0" y="6453336"/>
              <a:ext cx="9144001" cy="404543"/>
            </a:xfrm>
            <a:prstGeom prst="rect">
              <a:avLst/>
            </a:prstGeom>
            <a:solidFill>
              <a:srgbClr val="204388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cs typeface="Arial" charset="0"/>
                <a:sym typeface="Arial" charset="0"/>
                <a:hlinkClick r:id="rId5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7544" y="6453336"/>
              <a:ext cx="8550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Amen Technologies  Greece           http://www.amen-technologies.com/</a:t>
              </a:r>
              <a:endParaRPr lang="el-GR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88640"/>
            <a:ext cx="3096344" cy="690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95288" y="1124744"/>
            <a:ext cx="8425184" cy="1079723"/>
          </a:xfr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GB" altLang="en-US" sz="2400" dirty="0" smtClean="0"/>
              <a:t>I am here because:   NANOPERMAG 					         REFREEPERMAG         				MIRACLE MAGNETS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2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giorgos\Desktop\REFREEPERMAG LOGO\logo_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360" y="1094389"/>
            <a:ext cx="1266145" cy="93834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876256" y="6581001"/>
            <a:ext cx="22677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MQ-2010</a:t>
            </a:r>
            <a:endParaRPr lang="el-GR" sz="1200" dirty="0"/>
          </a:p>
        </p:txBody>
      </p:sp>
      <p:sp>
        <p:nvSpPr>
          <p:cNvPr id="5122" name="AutoShape 2" descr="https://docs.google.com/?url=http%3A%2F%2Fwww.x-magnet.net%2Fpdf%2Fhard-magnet%2FManufacturing-process-of-Bonded-NdFeB-magnets.pdf&amp;docid=1dfc128a224c3c092a78fffabe73723b&amp;a=bi&amp;pagenumber=1&amp;w=8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5124" name="AutoShape 4" descr="https://docs.google.com/?url=http%3A%2F%2Fwww.x-magnet.net%2Fpdf%2Fhard-magnet%2FManufacturing-process-of-Bonded-NdFeB-magnets.pdf&amp;docid=1dfc128a224c3c092a78fffabe73723b&amp;a=bi&amp;pagenumber=1&amp;w=8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471436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539795"/>
              </p:ext>
            </p:extLst>
          </p:nvPr>
        </p:nvGraphicFramePr>
        <p:xfrm>
          <a:off x="4716463" y="2008715"/>
          <a:ext cx="4427537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Acrobat Document" r:id="rId5" imgW="6080760" imgH="6075000" progId="AcroExch.Document.7">
                  <p:embed/>
                </p:oleObj>
              </mc:Choice>
              <mc:Fallback>
                <p:oleObj name="Acrobat Document" r:id="rId5" imgW="6080760" imgH="6075000" progId="AcroExch.Document.7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008715"/>
                        <a:ext cx="4427537" cy="332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>
          <a:xfrm>
            <a:off x="4067944" y="3573016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8" name="TextBox 27"/>
          <p:cNvSpPr txBox="1"/>
          <p:nvPr/>
        </p:nvSpPr>
        <p:spPr>
          <a:xfrm>
            <a:off x="1406507" y="5843439"/>
            <a:ext cx="4248472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     </a:t>
            </a:r>
            <a:r>
              <a:rPr lang="en-US" sz="1600" dirty="0" smtClean="0">
                <a:solidFill>
                  <a:schemeClr val="bg1"/>
                </a:solidFill>
              </a:rPr>
              <a:t> In minutes rather hours!!!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4088" y="2636912"/>
            <a:ext cx="360040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Towards re-engineering of the grain Boundaries </a:t>
            </a:r>
            <a:r>
              <a:rPr lang="en-US" sz="1200" b="1" dirty="0" smtClean="0">
                <a:solidFill>
                  <a:srgbClr val="FF0000"/>
                </a:solidFill>
              </a:rPr>
              <a:t>– Less Dy NdFeB</a:t>
            </a:r>
            <a:endParaRPr lang="el-GR" sz="1200" b="1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453336"/>
            <a:ext cx="9144001" cy="404543"/>
            <a:chOff x="0" y="6453336"/>
            <a:chExt cx="9144001" cy="404543"/>
          </a:xfrm>
        </p:grpSpPr>
        <p:sp>
          <p:nvSpPr>
            <p:cNvPr id="19" name="Rectangle 1"/>
            <p:cNvSpPr>
              <a:spLocks/>
            </p:cNvSpPr>
            <p:nvPr/>
          </p:nvSpPr>
          <p:spPr bwMode="auto">
            <a:xfrm>
              <a:off x="0" y="6453336"/>
              <a:ext cx="9144001" cy="404543"/>
            </a:xfrm>
            <a:prstGeom prst="rect">
              <a:avLst/>
            </a:prstGeom>
            <a:solidFill>
              <a:srgbClr val="204388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cs typeface="Arial" charset="0"/>
                <a:sym typeface="Arial" charset="0"/>
                <a:hlinkClick r:id="rId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7544" y="6453336"/>
              <a:ext cx="85507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Amen Technologies  Greece           http://www.amen-technologies.com/</a:t>
              </a:r>
              <a:endParaRPr lang="el-GR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35449" y="5498305"/>
            <a:ext cx="3096344" cy="69026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9" name="Group 22"/>
          <p:cNvGrpSpPr>
            <a:grpSpLocks/>
          </p:cNvGrpSpPr>
          <p:nvPr/>
        </p:nvGrpSpPr>
        <p:grpSpPr bwMode="auto">
          <a:xfrm>
            <a:off x="0" y="0"/>
            <a:ext cx="1043608" cy="980728"/>
            <a:chOff x="3882" y="5940"/>
            <a:chExt cx="1757" cy="1843"/>
          </a:xfrm>
        </p:grpSpPr>
        <p:pic>
          <p:nvPicPr>
            <p:cNvPr id="30" name="Picture 23" descr="kefalis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00" y="5940"/>
              <a:ext cx="1139" cy="1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4" descr="dimokrits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82" y="5940"/>
              <a:ext cx="648" cy="1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TextBox 31"/>
          <p:cNvSpPr txBox="1"/>
          <p:nvPr/>
        </p:nvSpPr>
        <p:spPr>
          <a:xfrm>
            <a:off x="1657398" y="1340768"/>
            <a:ext cx="565090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204388"/>
                </a:solidFill>
              </a:rPr>
              <a:t>Future work-Suggestions</a:t>
            </a:r>
          </a:p>
          <a:p>
            <a:endParaRPr lang="el-GR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5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95536" y="1124223"/>
            <a:ext cx="8517632" cy="936625"/>
          </a:xfrm>
          <a:solidFill>
            <a:schemeClr val="accent1"/>
          </a:solidFill>
        </p:spPr>
        <p:txBody>
          <a:bodyPr/>
          <a:lstStyle/>
          <a:p>
            <a:r>
              <a:rPr lang="en-GB" altLang="en-US" dirty="0" smtClean="0"/>
              <a:t>I am here because: </a:t>
            </a:r>
            <a:r>
              <a:rPr lang="en-GB" altLang="en-US" sz="2400" dirty="0" smtClean="0"/>
              <a:t>HF Magnetics for    					      DC-DC </a:t>
            </a:r>
            <a:r>
              <a:rPr lang="en-GB" altLang="en-US" dirty="0" smtClean="0"/>
              <a:t>converters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436096" y="3933056"/>
            <a:ext cx="2952328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 dirty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Εικόνα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902"/>
            <a:ext cx="6336704" cy="4752473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8698" y="1412777"/>
            <a:ext cx="984885" cy="53282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 smtClean="0">
                <a:solidFill>
                  <a:srgbClr val="204388"/>
                </a:solidFill>
              </a:rPr>
              <a:t>A. </a:t>
            </a:r>
            <a:r>
              <a:rPr lang="en-US" sz="2800" dirty="0" err="1" smtClean="0">
                <a:solidFill>
                  <a:srgbClr val="204388"/>
                </a:solidFill>
              </a:rPr>
              <a:t>Majumbar</a:t>
            </a:r>
            <a:r>
              <a:rPr lang="en-US" sz="2800" dirty="0" smtClean="0">
                <a:solidFill>
                  <a:srgbClr val="204388"/>
                </a:solidFill>
              </a:rPr>
              <a:t>, </a:t>
            </a:r>
            <a:r>
              <a:rPr lang="en-US" sz="2400" dirty="0" smtClean="0">
                <a:solidFill>
                  <a:srgbClr val="204388"/>
                </a:solidFill>
              </a:rPr>
              <a:t>MRS-2013 SF Google </a:t>
            </a:r>
            <a:r>
              <a:rPr lang="en-US" sz="2400" dirty="0" smtClean="0">
                <a:solidFill>
                  <a:srgbClr val="204388"/>
                </a:solidFill>
              </a:rPr>
              <a:t>Priority, </a:t>
            </a:r>
            <a:r>
              <a:rPr lang="en-US" sz="2400" dirty="0" err="1" smtClean="0">
                <a:solidFill>
                  <a:srgbClr val="204388"/>
                </a:solidFill>
              </a:rPr>
              <a:t>Enpirion</a:t>
            </a:r>
            <a:r>
              <a:rPr lang="en-US" sz="2400" dirty="0" smtClean="0">
                <a:solidFill>
                  <a:srgbClr val="204388"/>
                </a:solidFill>
              </a:rPr>
              <a:t> </a:t>
            </a:r>
            <a:r>
              <a:rPr lang="en-US" sz="2400" dirty="0" err="1" smtClean="0">
                <a:solidFill>
                  <a:srgbClr val="204388"/>
                </a:solidFill>
              </a:rPr>
              <a:t>Inc</a:t>
            </a:r>
            <a:endParaRPr lang="en-US" sz="2400" dirty="0">
              <a:solidFill>
                <a:srgbClr val="204388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39105" y="2132856"/>
            <a:ext cx="7200800" cy="4608135"/>
            <a:chOff x="1339105" y="2132856"/>
            <a:chExt cx="7200800" cy="4608135"/>
          </a:xfrm>
        </p:grpSpPr>
        <p:sp>
          <p:nvSpPr>
            <p:cNvPr id="4" name="TextBox 3"/>
            <p:cNvSpPr txBox="1"/>
            <p:nvPr/>
          </p:nvSpPr>
          <p:spPr>
            <a:xfrm>
              <a:off x="1339105" y="2132856"/>
              <a:ext cx="7200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MRS2013-Spring Meeting</a:t>
              </a:r>
            </a:p>
            <a:p>
              <a:endParaRPr lang="en-US" sz="2400" dirty="0">
                <a:solidFill>
                  <a:schemeClr val="tx1"/>
                </a:solidFill>
              </a:endParaRPr>
            </a:p>
            <a:p>
              <a:r>
                <a:rPr lang="en-US" sz="2400" dirty="0" smtClean="0">
                  <a:solidFill>
                    <a:schemeClr val="tx1"/>
                  </a:solidFill>
                </a:rPr>
                <a:t>Top Priority HF Magnetics for DC-DC converters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111" y="3702516"/>
              <a:ext cx="3248025" cy="303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22" y="2420888"/>
            <a:ext cx="6870570" cy="4032447"/>
          </a:xfrm>
          <a:prstGeom prst="rect">
            <a:avLst/>
          </a:prstGeom>
          <a:noFill/>
          <a:ln w="38100" cap="sq">
            <a:solidFill>
              <a:schemeClr val="accent6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222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843808" y="2492896"/>
            <a:ext cx="4824536" cy="14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24821" y="2276872"/>
            <a:ext cx="1279227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2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496" y="1196752"/>
            <a:ext cx="901785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altLang="en-US" sz="36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am here </a:t>
            </a:r>
            <a:r>
              <a:rPr lang="en-GB" alt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because</a:t>
            </a:r>
            <a:r>
              <a:rPr lang="en-GB" altLang="en-US" sz="36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To suggest </a:t>
            </a:r>
          </a:p>
          <a:p>
            <a:pPr algn="ctr"/>
            <a:r>
              <a:rPr lang="en-GB" altLang="en-US" sz="36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the following</a:t>
            </a:r>
            <a:endParaRPr lang="el-GR" sz="36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69" y="2564904"/>
            <a:ext cx="9183924" cy="43088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000" b="1" cap="none" spc="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Collaboration in :</a:t>
            </a:r>
          </a:p>
          <a:p>
            <a:endParaRPr lang="en-US" sz="2400" b="1" cap="none" spc="0" dirty="0" smtClean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Materials by Design</a:t>
            </a:r>
            <a:r>
              <a:rPr lang="en-US" sz="200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!!!  </a:t>
            </a:r>
            <a:r>
              <a:rPr lang="en-US" sz="200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Multiscale</a:t>
            </a:r>
            <a:r>
              <a:rPr lang="en-US" sz="20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modeling (</a:t>
            </a:r>
            <a:r>
              <a:rPr lang="en-US" sz="16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NIST </a:t>
            </a:r>
            <a:r>
              <a:rPr lang="en-US" sz="160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ann</a:t>
            </a:r>
            <a:r>
              <a:rPr lang="en-US" sz="16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Today</a:t>
            </a:r>
            <a:r>
              <a:rPr lang="en-US" sz="20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endParaRPr lang="en-US" sz="200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Combinatorial</a:t>
            </a:r>
            <a:r>
              <a:rPr lang="en-US" sz="200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Synthesis and screening</a:t>
            </a:r>
            <a:endParaRPr lang="el-GR" sz="200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sz="2000" b="1" cap="none" spc="0" dirty="0" smtClean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b="1" cap="none" spc="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Materials genome!!!  Synthesis of </a:t>
            </a:r>
            <a:r>
              <a:rPr lang="en-US" sz="20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“Phase </a:t>
            </a:r>
          </a:p>
          <a:p>
            <a:pPr marL="444500" indent="-444500"/>
            <a:r>
              <a:rPr lang="en-US" sz="20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</a:t>
            </a:r>
            <a:r>
              <a:rPr lang="en-US" sz="2000" b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Diagrammes</a:t>
            </a:r>
            <a:r>
              <a:rPr lang="en-US" sz="20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  <a:r>
              <a:rPr lang="en-US" sz="2000" b="1" cap="none" spc="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using “Bottom-up building blocks”</a:t>
            </a:r>
          </a:p>
          <a:p>
            <a:endParaRPr lang="en-US" sz="2000" b="1" cap="none" spc="0" dirty="0" smtClean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Establish </a:t>
            </a:r>
            <a:r>
              <a:rPr lang="en-US" sz="20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SBIR-type</a:t>
            </a:r>
            <a:r>
              <a:rPr lang="en-US" sz="200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programmes</a:t>
            </a:r>
            <a:r>
              <a:rPr lang="en-US" sz="200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in EU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Support </a:t>
            </a:r>
            <a:r>
              <a:rPr lang="en-US" sz="20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Specialized Workshops </a:t>
            </a:r>
            <a:r>
              <a:rPr lang="en-US" sz="200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and brainstorming Sessions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cap="none" spc="0" dirty="0" smtClean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47664" y="1264127"/>
            <a:ext cx="5826476" cy="5189209"/>
            <a:chOff x="1547664" y="1264127"/>
            <a:chExt cx="5826476" cy="5189209"/>
          </a:xfrm>
        </p:grpSpPr>
        <p:pic>
          <p:nvPicPr>
            <p:cNvPr id="7" name="Picture 1" descr="C:\Users\giorgos\Desktop\Horizon 2020\horizon\Portals_and_Collaboration_Graphic_v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2996952"/>
              <a:ext cx="5826476" cy="3456384"/>
            </a:xfrm>
            <a:prstGeom prst="rect">
              <a:avLst/>
            </a:prstGeom>
            <a:noFill/>
          </p:spPr>
        </p:pic>
        <p:pic>
          <p:nvPicPr>
            <p:cNvPr id="8" name="Picture 3" descr="http://www.enisa.europa.eu/media/news-items/new-enisa-report-with-us-homeland-security-2013-cyber-security-awareness-raising/image"/>
            <p:cNvPicPr>
              <a:picLocks noChangeAspect="1" noChangeArrowheads="1"/>
            </p:cNvPicPr>
            <p:nvPr/>
          </p:nvPicPr>
          <p:blipFill>
            <a:blip r:embed="rId3" cstate="print">
              <a:lum bright="49000" contrast="12000"/>
            </a:blip>
            <a:srcRect/>
            <a:stretch>
              <a:fillRect/>
            </a:stretch>
          </p:blipFill>
          <p:spPr bwMode="auto">
            <a:xfrm>
              <a:off x="3347864" y="1264127"/>
              <a:ext cx="2304256" cy="1450448"/>
            </a:xfrm>
            <a:prstGeom prst="rect">
              <a:avLst/>
            </a:prstGeom>
            <a:noFill/>
          </p:spPr>
        </p:pic>
      </p:grpSp>
      <p:sp>
        <p:nvSpPr>
          <p:cNvPr id="13" name="Rectangle 12"/>
          <p:cNvSpPr/>
          <p:nvPr/>
        </p:nvSpPr>
        <p:spPr>
          <a:xfrm>
            <a:off x="1259632" y="3041665"/>
            <a:ext cx="66967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for</a:t>
            </a:r>
          </a:p>
          <a:p>
            <a:pPr algn="ctr"/>
            <a:r>
              <a:rPr lang="en-US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your attention! </a:t>
            </a:r>
            <a:endParaRPr lang="el-GR" sz="4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smtClean="0"/>
              <a:t>Contact details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223445"/>
              </p:ext>
            </p:extLst>
          </p:nvPr>
        </p:nvGraphicFramePr>
        <p:xfrm>
          <a:off x="457200" y="2241664"/>
          <a:ext cx="8229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/>
                <a:gridCol w="6203032"/>
              </a:tblGrid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Contact </a:t>
                      </a:r>
                      <a:r>
                        <a:rPr lang="fr-BE" dirty="0" err="1" smtClean="0"/>
                        <a:t>person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Dr. Dimitrios Niarchos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Organisation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INN, NCSR Demokritos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mtClean="0"/>
                        <a:t>Adress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Terma</a:t>
                      </a:r>
                      <a:r>
                        <a:rPr lang="fr-BE" dirty="0" smtClean="0"/>
                        <a:t> Neapoleos 1, Aghia Paraskevi, Attikis 15310, </a:t>
                      </a:r>
                      <a:r>
                        <a:rPr lang="fr-BE" dirty="0" err="1" smtClean="0"/>
                        <a:t>Athens</a:t>
                      </a:r>
                      <a:r>
                        <a:rPr lang="fr-BE" dirty="0" smtClean="0"/>
                        <a:t>, </a:t>
                      </a:r>
                      <a:r>
                        <a:rPr lang="fr-BE" dirty="0" err="1" smtClean="0"/>
                        <a:t>Greece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Phone nr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+ 30 2106503385</a:t>
                      </a:r>
                      <a:endParaRPr lang="fr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 smtClean="0"/>
                        <a:t>E-mail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d.niarchos@inn.demokritos.gr</a:t>
                      </a:r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/>
              <a:t>01/10/2015 </a:t>
            </a:r>
            <a:r>
              <a:rPr lang="fr-BE" dirty="0"/>
              <a:t>- BE </a:t>
            </a:r>
            <a:r>
              <a:rPr lang="fr-BE" dirty="0" err="1"/>
              <a:t>KETs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/>
              <a:t>CRM</a:t>
            </a:r>
            <a:endParaRPr lang="fr-BE" dirty="0"/>
          </a:p>
        </p:txBody>
      </p:sp>
      <p:sp>
        <p:nvSpPr>
          <p:cNvPr id="616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E3DA75-99CB-4686-9EE0-BC3C028AEF05}" type="slidenum">
              <a:rPr lang="fr-BE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fr-BE" altLang="fr-FR" sz="1200" smtClean="0">
              <a:solidFill>
                <a:srgbClr val="898989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79512" y="2348880"/>
            <a:ext cx="8784976" cy="3960439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200" b="1" dirty="0" smtClean="0">
                <a:solidFill>
                  <a:srgbClr val="C00000"/>
                </a:solidFill>
              </a:rPr>
              <a:t>Need for Ultrahigh Magnetic Recording &gt; 1 </a:t>
            </a:r>
            <a:r>
              <a:rPr lang="en-GB" altLang="en-US" sz="2200" b="1" dirty="0" err="1" smtClean="0">
                <a:solidFill>
                  <a:srgbClr val="C00000"/>
                </a:solidFill>
              </a:rPr>
              <a:t>Tbit</a:t>
            </a:r>
            <a:r>
              <a:rPr lang="en-GB" altLang="en-US" sz="2200" b="1" dirty="0" smtClean="0">
                <a:solidFill>
                  <a:srgbClr val="C00000"/>
                </a:solidFill>
              </a:rPr>
              <a:t>/cm</a:t>
            </a:r>
            <a:r>
              <a:rPr lang="en-GB" altLang="en-US" sz="2200" b="1" baseline="30000" dirty="0" smtClean="0">
                <a:solidFill>
                  <a:srgbClr val="C00000"/>
                </a:solidFill>
              </a:rPr>
              <a:t>2</a:t>
            </a:r>
            <a:endParaRPr lang="en-GB" altLang="en-US" sz="2200" b="1" dirty="0" smtClean="0">
              <a:solidFill>
                <a:srgbClr val="C00000"/>
              </a:solidFill>
            </a:endParaRPr>
          </a:p>
          <a:p>
            <a:pPr marL="0" indent="0"/>
            <a:endParaRPr lang="en-GB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dirty="0"/>
              <a:t> </a:t>
            </a:r>
            <a:r>
              <a:rPr lang="en-GB" altLang="en-US" dirty="0" smtClean="0"/>
              <a:t>Late nineties  G. </a:t>
            </a:r>
            <a:r>
              <a:rPr lang="en-GB" altLang="en-US" dirty="0" err="1" smtClean="0"/>
              <a:t>Hadjipanayis</a:t>
            </a:r>
            <a:r>
              <a:rPr lang="en-GB" altLang="en-US" dirty="0" smtClean="0"/>
              <a:t>, UDEL</a:t>
            </a:r>
          </a:p>
          <a:p>
            <a:pPr marL="0" indent="0">
              <a:buNone/>
            </a:pPr>
            <a:r>
              <a:rPr lang="en-GB" altLang="en-US" dirty="0"/>
              <a:t>	</a:t>
            </a:r>
            <a:r>
              <a:rPr lang="en-GB" altLang="en-US" dirty="0" smtClean="0"/>
              <a:t>	        D. </a:t>
            </a:r>
            <a:r>
              <a:rPr lang="en-GB" altLang="en-US" dirty="0" err="1" smtClean="0"/>
              <a:t>Sellmyer</a:t>
            </a:r>
            <a:r>
              <a:rPr lang="en-GB" altLang="en-US" dirty="0" smtClean="0"/>
              <a:t>  +  U Nebraska</a:t>
            </a:r>
          </a:p>
          <a:p>
            <a:pPr marL="0" indent="0">
              <a:buNone/>
            </a:pPr>
            <a:r>
              <a:rPr lang="en-GB" altLang="en-US" dirty="0"/>
              <a:t> </a:t>
            </a:r>
            <a:r>
              <a:rPr lang="en-GB" altLang="en-US" dirty="0" smtClean="0"/>
              <a:t>                        D. </a:t>
            </a:r>
            <a:r>
              <a:rPr lang="en-GB" altLang="en-US" dirty="0" err="1" smtClean="0"/>
              <a:t>Niarchos</a:t>
            </a:r>
            <a:r>
              <a:rPr lang="en-GB" altLang="en-US" dirty="0" smtClean="0"/>
              <a:t>  , NCSR </a:t>
            </a:r>
            <a:r>
              <a:rPr lang="en-GB" altLang="en-US" dirty="0" err="1" smtClean="0"/>
              <a:t>Demokritos</a:t>
            </a:r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dirty="0" smtClean="0"/>
              <a:t>Organized Workshops and NATO schools on Recording Media in the 90’s and early 2000.</a:t>
            </a:r>
            <a:endParaRPr lang="en-GB" altLang="en-US" dirty="0"/>
          </a:p>
          <a:p>
            <a:pPr marL="0" indent="0">
              <a:buNone/>
            </a:pPr>
            <a:r>
              <a:rPr lang="en-GB" altLang="en-US" dirty="0" smtClean="0"/>
              <a:t>I grabbed the opportunity, established an activity and </a:t>
            </a:r>
            <a:r>
              <a:rPr lang="en-GB" altLang="en-US" b="1" dirty="0" smtClean="0">
                <a:solidFill>
                  <a:srgbClr val="FF0000"/>
                </a:solidFill>
              </a:rPr>
              <a:t>10 years later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7308304" y="3284984"/>
            <a:ext cx="216024" cy="720080"/>
          </a:xfrm>
          <a:prstGeom prst="rightBr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4" name="Right Brace 3"/>
          <p:cNvSpPr/>
          <p:nvPr/>
        </p:nvSpPr>
        <p:spPr bwMode="auto">
          <a:xfrm flipH="1">
            <a:off x="7570047" y="3140968"/>
            <a:ext cx="386329" cy="1008112"/>
          </a:xfrm>
          <a:prstGeom prst="rightBr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95288" y="1339850"/>
            <a:ext cx="8497192" cy="936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en-US" sz="2400" kern="0" dirty="0" smtClean="0"/>
              <a:t>I am here because:  HITEMAG and         				            TERAMAGSTORE (EU Projects)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4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 descr="H2020 BACKDRP 3610x17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1906588"/>
            <a:ext cx="13465176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79388" y="981075"/>
            <a:ext cx="9180513" cy="3311525"/>
          </a:xfrm>
          <a:prstGeom prst="rect">
            <a:avLst/>
          </a:prstGeom>
          <a:solidFill>
            <a:srgbClr val="0F5494"/>
          </a:solidFill>
          <a:ln>
            <a:noFill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0" algn="ctr">
                <a:solidFill>
                  <a:srgbClr val="0F5494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4140200" y="6497638"/>
            <a:ext cx="611188" cy="360362"/>
          </a:xfrm>
          <a:prstGeom prst="rect">
            <a:avLst/>
          </a:prstGeom>
          <a:solidFill>
            <a:srgbClr val="00BEFF"/>
          </a:solidFill>
          <a:ln w="9525" algn="ctr">
            <a:solidFill>
              <a:srgbClr val="00BEFF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0" tIns="36000" rIns="54000"/>
          <a:lstStyle/>
          <a:p>
            <a:pPr defTabSz="457200"/>
            <a:r>
              <a:rPr lang="en-IE" altLang="en-US" sz="600" b="0" i="1" dirty="0">
                <a:solidFill>
                  <a:srgbClr val="FFFFFF"/>
                </a:solidFill>
              </a:rPr>
              <a:t> Research and</a:t>
            </a:r>
          </a:p>
          <a:p>
            <a:pPr defTabSz="457200"/>
            <a:r>
              <a:rPr lang="en-IE" altLang="en-US" sz="600" b="0" i="1" dirty="0">
                <a:solidFill>
                  <a:srgbClr val="FFFFFF"/>
                </a:solidFill>
              </a:rPr>
              <a:t> Innovation</a:t>
            </a:r>
            <a:endParaRPr lang="en-GB" altLang="en-US" sz="600" b="0" i="1" dirty="0">
              <a:solidFill>
                <a:srgbClr val="FFFFFF"/>
              </a:solidFill>
            </a:endParaRP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716463" y="1341438"/>
            <a:ext cx="4284662" cy="649287"/>
          </a:xfrm>
        </p:spPr>
        <p:txBody>
          <a:bodyPr/>
          <a:lstStyle/>
          <a:p>
            <a:pPr eaLnBrk="1" hangingPunct="1"/>
            <a:r>
              <a:rPr lang="fr-BE" altLang="en-US" sz="4000" kern="12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Horizon</a:t>
            </a:r>
            <a:r>
              <a:rPr lang="fr-BE" altLang="en-US" sz="4000" dirty="0" smtClean="0">
                <a:solidFill>
                  <a:srgbClr val="FFD624"/>
                </a:solidFill>
              </a:rPr>
              <a:t> </a:t>
            </a:r>
            <a:r>
              <a:rPr lang="fr-BE" altLang="en-US" sz="4000" kern="12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2020</a:t>
            </a:r>
            <a:endParaRPr lang="en-GB" altLang="en-US" sz="4000" kern="1200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251520" y="2060575"/>
            <a:ext cx="972108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GB" altLang="en-US" sz="2000" b="0" i="1" dirty="0" smtClean="0">
                <a:solidFill>
                  <a:schemeClr val="bg1"/>
                </a:solidFill>
              </a:rPr>
              <a:t>Experience of an EU scientist from collaboration with USA</a:t>
            </a:r>
          </a:p>
          <a:p>
            <a:pPr>
              <a:spcBef>
                <a:spcPct val="20000"/>
              </a:spcBef>
              <a:buClr>
                <a:schemeClr val="bg1"/>
              </a:buClr>
            </a:pPr>
            <a:endParaRPr lang="en-GB" altLang="en-US" sz="2000" b="0" i="1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GB" altLang="en-US" sz="2000" b="0" i="1" dirty="0" smtClean="0">
                <a:solidFill>
                  <a:schemeClr val="bg1"/>
                </a:solidFill>
              </a:rPr>
              <a:t>Some thoughts of collaboration in the Framework of H2020</a:t>
            </a:r>
          </a:p>
          <a:p>
            <a:pPr>
              <a:spcBef>
                <a:spcPct val="20000"/>
              </a:spcBef>
              <a:buClr>
                <a:schemeClr val="bg1"/>
              </a:buClr>
            </a:pPr>
            <a:endParaRPr lang="en-GB" altLang="en-US" sz="2400" b="0" i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en-GB" altLang="en-US" sz="2400" i="1" dirty="0" smtClean="0">
                <a:solidFill>
                  <a:schemeClr val="bg1"/>
                </a:solidFill>
              </a:rPr>
              <a:t>Dr. Dimitrios Niarchos, NCSR Demokritos, Greece</a:t>
            </a:r>
            <a:endParaRPr lang="en-GB" altLang="en-US" sz="2400" i="1" dirty="0">
              <a:solidFill>
                <a:schemeClr val="bg1"/>
              </a:solidFill>
            </a:endParaRPr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827088" y="3357563"/>
            <a:ext cx="33845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bg1"/>
              </a:buClr>
            </a:pPr>
            <a:endParaRPr lang="en-US" altLang="en-US" sz="2000" dirty="0"/>
          </a:p>
        </p:txBody>
      </p:sp>
      <p:sp>
        <p:nvSpPr>
          <p:cNvPr id="5128" name="Rectangle 11"/>
          <p:cNvSpPr>
            <a:spLocks noChangeArrowheads="1"/>
          </p:cNvSpPr>
          <p:nvPr/>
        </p:nvSpPr>
        <p:spPr bwMode="auto">
          <a:xfrm>
            <a:off x="827088" y="3762375"/>
            <a:ext cx="33845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bg1"/>
              </a:buClr>
            </a:pPr>
            <a:endParaRPr lang="en-US" altLang="en-US" sz="1400" b="0" dirty="0">
              <a:solidFill>
                <a:schemeClr val="bg1"/>
              </a:solidFill>
            </a:endParaRPr>
          </a:p>
        </p:txBody>
      </p:sp>
      <p:sp>
        <p:nvSpPr>
          <p:cNvPr id="5130" name="Rectangle 19"/>
          <p:cNvSpPr>
            <a:spLocks noChangeArrowheads="1"/>
          </p:cNvSpPr>
          <p:nvPr/>
        </p:nvSpPr>
        <p:spPr bwMode="auto">
          <a:xfrm>
            <a:off x="4144963" y="1222375"/>
            <a:ext cx="619125" cy="36513"/>
          </a:xfrm>
          <a:prstGeom prst="rect">
            <a:avLst/>
          </a:prstGeom>
          <a:solidFill>
            <a:srgbClr val="00BE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07904" y="4292600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d.niarchos@inn.demokritos.gr</a:t>
            </a:r>
            <a:endParaRPr lang="en-US" sz="1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497192" cy="936625"/>
          </a:xfrm>
          <a:solidFill>
            <a:schemeClr val="accent1"/>
          </a:solidFill>
        </p:spPr>
        <p:txBody>
          <a:bodyPr/>
          <a:lstStyle/>
          <a:p>
            <a:r>
              <a:rPr lang="en-GB" altLang="en-US" sz="2400" dirty="0" smtClean="0"/>
              <a:t>I am here because:  HITEMAG and         				       TERAMAGSTORE (EU Projects)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51520" y="2420889"/>
            <a:ext cx="8784976" cy="3960439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200" b="1" dirty="0" smtClean="0">
                <a:solidFill>
                  <a:srgbClr val="C00000"/>
                </a:solidFill>
              </a:rPr>
              <a:t>Need for Ultrahigh Magnetic Recording &gt; 1 </a:t>
            </a:r>
            <a:r>
              <a:rPr lang="en-GB" altLang="en-US" sz="2200" b="1" dirty="0" err="1" smtClean="0">
                <a:solidFill>
                  <a:srgbClr val="C00000"/>
                </a:solidFill>
              </a:rPr>
              <a:t>Tbit</a:t>
            </a:r>
            <a:r>
              <a:rPr lang="en-GB" altLang="en-US" sz="2200" b="1" dirty="0" smtClean="0">
                <a:solidFill>
                  <a:srgbClr val="C00000"/>
                </a:solidFill>
              </a:rPr>
              <a:t>/cm</a:t>
            </a:r>
            <a:r>
              <a:rPr lang="en-GB" altLang="en-US" sz="2200" b="1" baseline="30000" dirty="0" smtClean="0">
                <a:solidFill>
                  <a:srgbClr val="C00000"/>
                </a:solidFill>
              </a:rPr>
              <a:t>2</a:t>
            </a:r>
            <a:endParaRPr lang="en-GB" altLang="en-US" sz="2200" b="1" dirty="0" smtClean="0">
              <a:solidFill>
                <a:srgbClr val="C00000"/>
              </a:solidFill>
            </a:endParaRPr>
          </a:p>
          <a:p>
            <a:pPr marL="0" indent="0"/>
            <a:endParaRPr lang="en-GB" alt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GB" altLang="en-US" dirty="0"/>
              <a:t> </a:t>
            </a:r>
            <a:r>
              <a:rPr lang="en-GB" altLang="en-US" dirty="0" smtClean="0"/>
              <a:t>We obtained funding from EU and Achieved </a:t>
            </a:r>
          </a:p>
          <a:p>
            <a:pPr marL="0" indent="0">
              <a:spcBef>
                <a:spcPts val="0"/>
              </a:spcBef>
              <a:buNone/>
            </a:pPr>
            <a:endParaRPr lang="en-GB" alt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GB" altLang="en-US" dirty="0" smtClean="0"/>
              <a:t>In 2005  205 </a:t>
            </a:r>
            <a:r>
              <a:rPr lang="en-GB" altLang="en-US" dirty="0" err="1" smtClean="0"/>
              <a:t>Gbits</a:t>
            </a:r>
            <a:r>
              <a:rPr lang="en-GB" altLang="en-US" dirty="0" smtClean="0"/>
              <a:t>/in</a:t>
            </a:r>
            <a:r>
              <a:rPr lang="en-GB" altLang="en-US" baseline="30000" dirty="0" smtClean="0"/>
              <a:t>2  </a:t>
            </a:r>
            <a:r>
              <a:rPr lang="en-GB" altLang="en-US" dirty="0" smtClean="0"/>
              <a:t>---- </a:t>
            </a:r>
            <a:r>
              <a:rPr lang="en-GB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DESCARTES PRIZE 2005</a:t>
            </a:r>
          </a:p>
          <a:p>
            <a:pPr marL="0" indent="0">
              <a:spcBef>
                <a:spcPts val="0"/>
              </a:spcBef>
              <a:buNone/>
            </a:pPr>
            <a:endParaRPr lang="en-GB" altLang="en-US" dirty="0"/>
          </a:p>
          <a:p>
            <a:pPr marL="4219575" indent="-4219575">
              <a:spcBef>
                <a:spcPts val="0"/>
              </a:spcBef>
              <a:buNone/>
            </a:pPr>
            <a:r>
              <a:rPr lang="en-GB" altLang="en-US" dirty="0" smtClean="0"/>
              <a:t>In 2012   &gt; </a:t>
            </a:r>
            <a:r>
              <a:rPr lang="en-GB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Tbit/in</a:t>
            </a:r>
            <a:r>
              <a:rPr lang="en-GB" altLang="en-US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altLang="en-US" dirty="0" smtClean="0"/>
              <a:t>---- Among the first in world       record teams </a:t>
            </a:r>
          </a:p>
          <a:p>
            <a:pPr marL="0" indent="0">
              <a:buNone/>
            </a:pPr>
            <a:r>
              <a:rPr lang="en-GB" altLang="en-US" b="1" dirty="0" smtClean="0">
                <a:solidFill>
                  <a:srgbClr val="C00000"/>
                </a:solidFill>
              </a:rPr>
              <a:t>Important the contribution from USA scientists, but EU is lacking long term strategy for recording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1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050" y="2276872"/>
            <a:ext cx="5629254" cy="422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- TextBox"/>
          <p:cNvSpPr txBox="1">
            <a:spLocks noChangeArrowheads="1"/>
          </p:cNvSpPr>
          <p:nvPr/>
        </p:nvSpPr>
        <p:spPr bwMode="auto">
          <a:xfrm rot="16200000">
            <a:off x="-3909119" y="3522711"/>
            <a:ext cx="8279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</a:t>
            </a:r>
            <a:r>
              <a:rPr lang="en-US" sz="2400" b="1" dirty="0" smtClean="0">
                <a:solidFill>
                  <a:srgbClr val="C00000"/>
                </a:solidFill>
              </a:rPr>
              <a:t>Unpublished </a:t>
            </a:r>
            <a:r>
              <a:rPr lang="en-US" sz="2400" b="1" dirty="0">
                <a:solidFill>
                  <a:srgbClr val="C00000"/>
                </a:solidFill>
              </a:rPr>
              <a:t>Data-TERAMAGSTOR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3975447"/>
            <a:ext cx="2304256" cy="461665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&gt; 1 </a:t>
            </a:r>
            <a:r>
              <a:rPr lang="en-US" sz="2400" dirty="0" err="1" smtClean="0">
                <a:solidFill>
                  <a:schemeClr val="tx1"/>
                </a:solidFill>
              </a:rPr>
              <a:t>Tbit</a:t>
            </a:r>
            <a:r>
              <a:rPr lang="en-US" sz="2400" dirty="0" smtClean="0">
                <a:solidFill>
                  <a:schemeClr val="tx1"/>
                </a:solidFill>
              </a:rPr>
              <a:t>/in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67296" y="1196752"/>
            <a:ext cx="8497192" cy="936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en-US" sz="2400" kern="0" smtClean="0"/>
              <a:t>I am here because:  HITEMAG and         				       TERAMAGSTORE (EU Projects)</a:t>
            </a:r>
            <a:endParaRPr lang="en-GB" altLang="en-US" sz="2400" kern="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32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65295" y="1992011"/>
            <a:ext cx="6013185" cy="784830"/>
          </a:xfr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altLang="en-US" sz="5000" kern="12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Three priorities: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141663"/>
            <a:ext cx="8532812" cy="2087562"/>
          </a:xfrm>
        </p:spPr>
        <p:txBody>
          <a:bodyPr/>
          <a:lstStyle/>
          <a:p>
            <a:pPr marL="571500" indent="-571500" eaLnBrk="1" hangingPunct="1">
              <a:spcBef>
                <a:spcPct val="40000"/>
              </a:spcBef>
              <a:buFontTx/>
              <a:buAutoNum type="arabicPeriod"/>
            </a:pPr>
            <a:r>
              <a:rPr lang="en-GB" altLang="en-US" dirty="0" smtClean="0"/>
              <a:t>Excellent science</a:t>
            </a:r>
          </a:p>
          <a:p>
            <a:pPr marL="571500" indent="-571500" eaLnBrk="1" hangingPunct="1">
              <a:spcBef>
                <a:spcPct val="40000"/>
              </a:spcBef>
              <a:buFontTx/>
              <a:buAutoNum type="arabicPeriod"/>
            </a:pPr>
            <a:r>
              <a:rPr lang="en-GB" altLang="en-US" dirty="0" smtClean="0"/>
              <a:t>Industrial leadership</a:t>
            </a:r>
          </a:p>
          <a:p>
            <a:pPr marL="571500" indent="-571500" eaLnBrk="1" hangingPunct="1">
              <a:spcBef>
                <a:spcPct val="40000"/>
              </a:spcBef>
              <a:buFontTx/>
              <a:buAutoNum type="arabicPeriod"/>
            </a:pPr>
            <a:r>
              <a:rPr lang="en-GB" altLang="en-US" dirty="0" smtClean="0"/>
              <a:t>Societal challenges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8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052513"/>
            <a:ext cx="4105275" cy="1143000"/>
          </a:xfrm>
        </p:spPr>
        <p:txBody>
          <a:bodyPr/>
          <a:lstStyle/>
          <a:p>
            <a:pPr marL="3175" algn="ctr">
              <a:lnSpc>
                <a:spcPct val="90000"/>
              </a:lnSpc>
            </a:pPr>
            <a:r>
              <a:rPr lang="en-GB" altLang="en-US" sz="2600" kern="12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Innovation from Materials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4286573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50825" y="6021388"/>
            <a:ext cx="8604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altLang="en-US" sz="1000" i="1" dirty="0">
                <a:solidFill>
                  <a:schemeClr val="bg1"/>
                </a:solidFill>
              </a:rPr>
              <a:t>Source: ACATECH, 2009, </a:t>
            </a:r>
          </a:p>
          <a:p>
            <a:pPr algn="ctr" eaLnBrk="0" hangingPunct="0"/>
            <a:r>
              <a:rPr lang="en-GB" altLang="en-US" sz="900" i="1" dirty="0">
                <a:solidFill>
                  <a:schemeClr val="bg1"/>
                </a:solidFill>
              </a:rPr>
              <a:t>http://www.research-in-germany.de/dachportal/en/downloads/download-files/9554/high-tech-strategy-2006-112-pages-.pdf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08738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DB64ADFF-4C91-4DBA-AE88-DFAAB0DAFA9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9144000" y="980728"/>
            <a:ext cx="45719" cy="7200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7600" b="1" i="0" u="none" strike="noStrike" cap="none" normalizeH="0" baseline="0" dirty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084168" y="1268760"/>
            <a:ext cx="914400" cy="9144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7600" b="1" i="0" u="none" strike="noStrike" cap="none" normalizeH="0" baseline="0" dirty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292080" y="4437112"/>
            <a:ext cx="1152128" cy="64807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7600" b="1" i="0" u="none" strike="noStrike" cap="none" normalizeH="0" baseline="0" dirty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187624" y="188640"/>
            <a:ext cx="792088" cy="57606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7600" b="1" i="0" u="none" strike="noStrike" cap="none" normalizeH="0" baseline="0" dirty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644008" y="1412776"/>
            <a:ext cx="4320480" cy="1008112"/>
            <a:chOff x="4644008" y="2420888"/>
            <a:chExt cx="4499992" cy="1368152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4644008" y="2420888"/>
              <a:ext cx="4499992" cy="1368152"/>
            </a:xfrm>
            <a:prstGeom prst="round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7600" b="1" i="0" u="none" strike="noStrike" cap="none" normalizeH="0" baseline="0" dirty="0" smtClean="0">
                <a:ln>
                  <a:noFill/>
                </a:ln>
                <a:solidFill>
                  <a:srgbClr val="FFD62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4751834" y="2516703"/>
              <a:ext cx="4284662" cy="9287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GB" altLang="en-US" sz="1600" dirty="0">
                  <a:solidFill>
                    <a:srgbClr val="3166CF"/>
                  </a:solidFill>
                </a:rPr>
                <a:t>Material innovations can be used in practically all technology sectors and branches of industry.</a:t>
              </a:r>
            </a:p>
          </p:txBody>
        </p:sp>
      </p:grpSp>
      <p:sp>
        <p:nvSpPr>
          <p:cNvPr id="18" name="Rounded Rectangle 17"/>
          <p:cNvSpPr/>
          <p:nvPr/>
        </p:nvSpPr>
        <p:spPr bwMode="auto">
          <a:xfrm>
            <a:off x="4932040" y="-576064"/>
            <a:ext cx="2448272" cy="115212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7600" b="1" i="0" u="none" strike="noStrike" cap="none" normalizeH="0" baseline="0" dirty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39552" y="0"/>
            <a:ext cx="1152128" cy="112474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7600" b="1" i="0" u="none" strike="noStrike" cap="none" normalizeH="0" baseline="0" dirty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644008" y="2492896"/>
            <a:ext cx="4320480" cy="1440160"/>
            <a:chOff x="4644008" y="2492896"/>
            <a:chExt cx="4320480" cy="144016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4644008" y="2492896"/>
              <a:ext cx="4320480" cy="1440160"/>
            </a:xfrm>
            <a:prstGeom prst="round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7600" b="1" i="0" u="none" strike="noStrike" cap="none" normalizeH="0" baseline="0" dirty="0" smtClean="0">
                <a:ln>
                  <a:noFill/>
                </a:ln>
                <a:solidFill>
                  <a:srgbClr val="FFD62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4788024" y="2564904"/>
              <a:ext cx="3961134" cy="12988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130000"/>
              </a:pPr>
              <a:r>
                <a:rPr lang="en-GB" altLang="en-US" sz="1600" dirty="0">
                  <a:solidFill>
                    <a:srgbClr val="3166CF"/>
                  </a:solidFill>
                </a:rPr>
                <a:t>Some 70 percent of all technical innovations 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130000"/>
              </a:pPr>
              <a:r>
                <a:rPr lang="en-GB" altLang="en-US" sz="1600" dirty="0">
                  <a:solidFill>
                    <a:srgbClr val="3166CF"/>
                  </a:solidFill>
                </a:rPr>
                <a:t>hinge directly or indirectly on the properties 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130000"/>
              </a:pPr>
              <a:r>
                <a:rPr lang="en-GB" altLang="en-US" sz="1600" dirty="0">
                  <a:solidFill>
                    <a:srgbClr val="3166CF"/>
                  </a:solidFill>
                </a:rPr>
                <a:t>of the materials they use.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72000" y="4077072"/>
            <a:ext cx="4499992" cy="1872208"/>
            <a:chOff x="4644008" y="2492896"/>
            <a:chExt cx="4320480" cy="144016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4644008" y="2492896"/>
              <a:ext cx="4320480" cy="1440160"/>
            </a:xfrm>
            <a:prstGeom prst="round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7600" b="1" i="0" u="none" strike="noStrike" cap="none" normalizeH="0" baseline="0" dirty="0" smtClean="0">
                <a:ln>
                  <a:noFill/>
                </a:ln>
                <a:solidFill>
                  <a:srgbClr val="FFD62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4788024" y="2564904"/>
              <a:ext cx="3961134" cy="3139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130000"/>
              </a:pPr>
              <a:endParaRPr lang="en-GB" altLang="en-US" sz="1600" dirty="0">
                <a:solidFill>
                  <a:srgbClr val="3166CF"/>
                </a:solidFill>
              </a:endParaRPr>
            </a:p>
          </p:txBody>
        </p:sp>
      </p:grp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716016" y="4149080"/>
            <a:ext cx="4176464" cy="17281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kumimoji="0" lang="en-GB" alt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3166C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 innovations have the potential to reduce environmental pollution, save energy, conserve resources, make mobility less dangerous and improve the quality of our life.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40" name="Group 4"/>
          <p:cNvGraphicFramePr>
            <a:graphicFrameLocks noGrp="1"/>
          </p:cNvGraphicFramePr>
          <p:nvPr>
            <p:ph idx="4294967295"/>
          </p:nvPr>
        </p:nvGraphicFramePr>
        <p:xfrm>
          <a:off x="0" y="3141663"/>
          <a:ext cx="9144000" cy="1897063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2054225"/>
                <a:gridCol w="1033463"/>
                <a:gridCol w="1009650"/>
                <a:gridCol w="1001712"/>
                <a:gridCol w="985838"/>
                <a:gridCol w="992187"/>
                <a:gridCol w="1039813"/>
                <a:gridCol w="1027112"/>
              </a:tblGrid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1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effectLst/>
                        </a:rPr>
                        <a:t>1970</a:t>
                      </a:r>
                      <a:endParaRPr kumimoji="0" lang="en-GB" sz="2000" b="0" i="1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effectLst/>
                        </a:rPr>
                        <a:t>1980</a:t>
                      </a:r>
                      <a:endParaRPr kumimoji="0" lang="en-GB" sz="2000" b="0" i="1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effectLst/>
                        </a:rPr>
                        <a:t>1990</a:t>
                      </a:r>
                      <a:endParaRPr kumimoji="0" lang="en-GB" sz="2000" b="0" i="1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effectLst/>
                        </a:rPr>
                        <a:t>2000</a:t>
                      </a:r>
                      <a:endParaRPr kumimoji="0" lang="en-GB" sz="2000" b="0" i="1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effectLst/>
                        </a:rPr>
                        <a:t>2010</a:t>
                      </a:r>
                      <a:endParaRPr kumimoji="0" lang="en-GB" sz="2000" b="0" i="1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effectLst/>
                        </a:rPr>
                        <a:t>2020</a:t>
                      </a:r>
                      <a:endParaRPr kumimoji="0" lang="en-GB" sz="2000" b="0" i="0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effectLst/>
                        </a:rPr>
                        <a:t>2030</a:t>
                      </a:r>
                      <a:endParaRPr kumimoji="0" lang="en-GB" sz="2000" b="0" i="0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effectLst/>
                        </a:rPr>
                        <a:t>ICT</a:t>
                      </a:r>
                      <a:endParaRPr kumimoji="0" lang="en-GB" sz="2000" b="0" i="1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effectLst/>
                        </a:rPr>
                        <a:t>15</a:t>
                      </a:r>
                      <a:endParaRPr kumimoji="0" lang="en-GB" sz="2000" b="1" i="1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effectLst/>
                        </a:rPr>
                        <a:t>25</a:t>
                      </a:r>
                      <a:endParaRPr kumimoji="0" lang="en-GB" sz="2000" b="1" i="1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effectLst/>
                        </a:rPr>
                        <a:t>40</a:t>
                      </a:r>
                      <a:endParaRPr kumimoji="0" lang="en-GB" sz="2000" b="1" i="1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effectLst/>
                        </a:rPr>
                        <a:t>55</a:t>
                      </a:r>
                      <a:endParaRPr kumimoji="0" lang="en-GB" sz="2000" b="1" i="1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effectLst/>
                        </a:rPr>
                        <a:t>65</a:t>
                      </a:r>
                      <a:endParaRPr kumimoji="0" lang="en-GB" sz="2000" b="1" i="1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effectLst/>
                        </a:rPr>
                        <a:t>75</a:t>
                      </a:r>
                      <a:endParaRPr kumimoji="0" lang="en-GB" sz="2000" b="1" i="0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effectLst/>
                        </a:rPr>
                        <a:t>85</a:t>
                      </a:r>
                      <a:endParaRPr kumimoji="0" lang="en-GB" sz="2000" b="1" i="0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Energy</a:t>
                      </a:r>
                      <a:endParaRPr kumimoji="0" lang="en-GB" sz="2000" b="0" i="1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kumimoji="0" lang="en-GB" sz="2000" b="1" i="1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  <a:endParaRPr kumimoji="0" lang="en-GB" sz="2000" b="1" i="1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30</a:t>
                      </a:r>
                      <a:endParaRPr kumimoji="0" lang="en-GB" sz="2000" b="1" i="1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45</a:t>
                      </a:r>
                      <a:endParaRPr kumimoji="0" lang="en-GB" sz="2000" b="1" i="1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55</a:t>
                      </a:r>
                      <a:endParaRPr kumimoji="0" lang="en-GB" sz="2000" b="1" i="1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65</a:t>
                      </a:r>
                      <a:endParaRPr kumimoji="0" lang="en-GB" sz="2000" b="1" i="0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</a:rPr>
                        <a:t>70</a:t>
                      </a:r>
                      <a:endParaRPr kumimoji="0" lang="en-GB" sz="2000" b="1" i="0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err="1" smtClean="0">
                          <a:ln>
                            <a:solidFill>
                              <a:srgbClr val="FFC000"/>
                            </a:solidFill>
                          </a:ln>
                          <a:effectLst/>
                        </a:rPr>
                        <a:t>Biotechnology</a:t>
                      </a:r>
                      <a:endParaRPr kumimoji="0" lang="en-GB" sz="2000" b="0" i="1" u="none" strike="noStrike" cap="none" normalizeH="0" baseline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smtClean="0">
                          <a:ln>
                            <a:solidFill>
                              <a:srgbClr val="FFC000"/>
                            </a:solidFill>
                          </a:ln>
                          <a:effectLst/>
                        </a:rPr>
                        <a:t>5</a:t>
                      </a:r>
                      <a:endParaRPr kumimoji="0" lang="en-GB" sz="2000" b="1" i="1" u="none" strike="noStrike" cap="none" normalizeH="0" baseline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smtClean="0">
                          <a:ln>
                            <a:solidFill>
                              <a:srgbClr val="FFC000"/>
                            </a:solidFill>
                          </a:ln>
                          <a:effectLst/>
                        </a:rPr>
                        <a:t>10</a:t>
                      </a:r>
                      <a:endParaRPr kumimoji="0" lang="en-GB" sz="2000" b="1" i="1" u="none" strike="noStrike" cap="none" normalizeH="0" baseline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smtClean="0">
                          <a:ln>
                            <a:solidFill>
                              <a:srgbClr val="FFC000"/>
                            </a:solidFill>
                          </a:ln>
                          <a:effectLst/>
                        </a:rPr>
                        <a:t>20</a:t>
                      </a:r>
                      <a:endParaRPr kumimoji="0" lang="en-GB" sz="2000" b="1" i="1" u="none" strike="noStrike" cap="none" normalizeH="0" baseline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smtClean="0">
                          <a:ln>
                            <a:solidFill>
                              <a:srgbClr val="FFC000"/>
                            </a:solidFill>
                          </a:ln>
                          <a:effectLst/>
                        </a:rPr>
                        <a:t>30</a:t>
                      </a:r>
                      <a:endParaRPr kumimoji="0" lang="en-GB" sz="2000" b="1" i="1" u="none" strike="noStrike" cap="none" normalizeH="0" baseline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effectLst/>
                        </a:rPr>
                        <a:t>45</a:t>
                      </a:r>
                      <a:endParaRPr kumimoji="0" lang="en-GB" sz="2000" b="1" i="1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effectLst/>
                        </a:rPr>
                        <a:t>55</a:t>
                      </a:r>
                      <a:endParaRPr kumimoji="0" lang="en-GB" sz="2000" b="1" i="0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BE" sz="2000" u="none" strike="noStrike" cap="none" normalizeH="0" baseline="0" dirty="0" smtClean="0">
                          <a:ln>
                            <a:solidFill>
                              <a:srgbClr val="FFC000"/>
                            </a:solidFill>
                          </a:ln>
                          <a:effectLst/>
                        </a:rPr>
                        <a:t>65</a:t>
                      </a:r>
                      <a:endParaRPr kumimoji="0" lang="en-GB" sz="2000" b="1" i="0" u="none" strike="noStrike" cap="none" normalizeH="0" baseline="0" dirty="0" smtClean="0">
                        <a:ln>
                          <a:solidFill>
                            <a:srgbClr val="FFC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388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88125" y="6337300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139042F4-DBEB-4241-838B-9160D02C63D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624956" y="1320326"/>
            <a:ext cx="5899372" cy="81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175" indent="-358775" algn="ctr" eaLnBrk="0" hangingPunct="0">
              <a:lnSpc>
                <a:spcPct val="90000"/>
              </a:lnSpc>
            </a:pPr>
            <a:r>
              <a:rPr lang="en-GB" altLang="en-US" sz="26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Impact of </a:t>
            </a:r>
            <a:br>
              <a:rPr lang="en-GB" altLang="en-US" sz="26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GB" altLang="en-US" sz="26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Advanced Material Technology</a:t>
            </a:r>
            <a:endParaRPr lang="el-GR" altLang="en-US" sz="2600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2485" y="2145630"/>
            <a:ext cx="7713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fr-BE" altLang="en-US" sz="1800" dirty="0" smtClean="0">
                <a:solidFill>
                  <a:srgbClr val="FFC000"/>
                </a:solidFill>
              </a:rPr>
              <a:t>Impact of </a:t>
            </a:r>
            <a:r>
              <a:rPr lang="fr-BE" altLang="en-US" sz="1800" dirty="0" err="1" smtClean="0">
                <a:solidFill>
                  <a:srgbClr val="FFC000"/>
                </a:solidFill>
              </a:rPr>
              <a:t>advanced</a:t>
            </a:r>
            <a:r>
              <a:rPr lang="fr-BE" altLang="en-US" sz="1800" dirty="0" smtClean="0">
                <a:solidFill>
                  <a:srgbClr val="FFC000"/>
                </a:solidFill>
              </a:rPr>
              <a:t> </a:t>
            </a:r>
            <a:r>
              <a:rPr lang="fr-BE" altLang="en-US" sz="1800" dirty="0" err="1" smtClean="0">
                <a:solidFill>
                  <a:srgbClr val="FFC000"/>
                </a:solidFill>
              </a:rPr>
              <a:t>material</a:t>
            </a:r>
            <a:r>
              <a:rPr lang="fr-BE" altLang="en-US" sz="1800" dirty="0" smtClean="0">
                <a:solidFill>
                  <a:srgbClr val="FFC000"/>
                </a:solidFill>
              </a:rPr>
              <a:t> </a:t>
            </a:r>
            <a:r>
              <a:rPr lang="fr-BE" altLang="en-US" sz="1800" dirty="0" err="1" smtClean="0">
                <a:solidFill>
                  <a:srgbClr val="FFC000"/>
                </a:solidFill>
              </a:rPr>
              <a:t>technology</a:t>
            </a:r>
            <a:r>
              <a:rPr lang="fr-BE" altLang="en-US" sz="1800" dirty="0" smtClean="0">
                <a:solidFill>
                  <a:srgbClr val="FFC000"/>
                </a:solidFill>
              </a:rPr>
              <a:t> on ICT, Energy &amp;</a:t>
            </a:r>
          </a:p>
          <a:p>
            <a:pPr algn="ctr" eaLnBrk="0" hangingPunct="0"/>
            <a:r>
              <a:rPr lang="fr-BE" altLang="en-US" sz="1800" dirty="0" smtClean="0">
                <a:solidFill>
                  <a:srgbClr val="FFC000"/>
                </a:solidFill>
              </a:rPr>
              <a:t> </a:t>
            </a:r>
            <a:r>
              <a:rPr lang="fr-BE" altLang="en-US" sz="1800" dirty="0" err="1" smtClean="0">
                <a:solidFill>
                  <a:srgbClr val="FFC000"/>
                </a:solidFill>
              </a:rPr>
              <a:t>Biotechnology</a:t>
            </a:r>
            <a:endParaRPr lang="fr-BE" altLang="en-US" sz="1800" dirty="0" smtClean="0">
              <a:solidFill>
                <a:srgbClr val="FFC000"/>
              </a:solidFill>
            </a:endParaRPr>
          </a:p>
          <a:p>
            <a:pPr algn="ctr" eaLnBrk="0" hangingPunct="0"/>
            <a:r>
              <a:rPr lang="fr-BE" altLang="en-US" sz="1800" dirty="0" smtClean="0">
                <a:solidFill>
                  <a:srgbClr val="FFC000"/>
                </a:solidFill>
              </a:rPr>
              <a:t>(% </a:t>
            </a:r>
            <a:r>
              <a:rPr lang="fr-BE" altLang="en-US" sz="1800" dirty="0" err="1" smtClean="0">
                <a:solidFill>
                  <a:srgbClr val="FFC000"/>
                </a:solidFill>
              </a:rPr>
              <a:t>growth</a:t>
            </a:r>
            <a:r>
              <a:rPr lang="fr-BE" altLang="en-US" sz="1800" dirty="0" smtClean="0">
                <a:solidFill>
                  <a:srgbClr val="FFC000"/>
                </a:solidFill>
              </a:rPr>
              <a:t> </a:t>
            </a:r>
            <a:r>
              <a:rPr lang="fr-BE" altLang="en-US" sz="1800" dirty="0" err="1" smtClean="0">
                <a:solidFill>
                  <a:srgbClr val="FFC000"/>
                </a:solidFill>
              </a:rPr>
              <a:t>attributable</a:t>
            </a:r>
            <a:r>
              <a:rPr lang="fr-BE" altLang="en-US" sz="1800" dirty="0" smtClean="0">
                <a:solidFill>
                  <a:srgbClr val="FFC000"/>
                </a:solidFill>
              </a:rPr>
              <a:t> to </a:t>
            </a:r>
            <a:r>
              <a:rPr lang="fr-BE" altLang="en-US" sz="1800" dirty="0" err="1" smtClean="0">
                <a:solidFill>
                  <a:srgbClr val="FFC000"/>
                </a:solidFill>
              </a:rPr>
              <a:t>advanced</a:t>
            </a:r>
            <a:r>
              <a:rPr lang="fr-BE" altLang="en-US" sz="1800" dirty="0" smtClean="0">
                <a:solidFill>
                  <a:srgbClr val="FFC000"/>
                </a:solidFill>
              </a:rPr>
              <a:t> </a:t>
            </a:r>
            <a:r>
              <a:rPr lang="fr-BE" altLang="en-US" sz="1800" dirty="0" err="1" smtClean="0">
                <a:solidFill>
                  <a:srgbClr val="FFC000"/>
                </a:solidFill>
              </a:rPr>
              <a:t>materials</a:t>
            </a:r>
            <a:r>
              <a:rPr lang="fr-BE" altLang="en-US" sz="1800" dirty="0" smtClean="0">
                <a:solidFill>
                  <a:srgbClr val="FFC000"/>
                </a:solidFill>
              </a:rPr>
              <a:t>)</a:t>
            </a:r>
            <a:endParaRPr lang="el-GR" sz="18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1133" y="5121766"/>
            <a:ext cx="650126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defRPr/>
            </a:pPr>
            <a:r>
              <a:rPr lang="fr-B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Advanced </a:t>
            </a:r>
            <a:r>
              <a:rPr lang="fr-BE" sz="1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materials</a:t>
            </a:r>
            <a:r>
              <a:rPr lang="fr-B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an </a:t>
            </a:r>
            <a:r>
              <a:rPr lang="fr-BE" sz="1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earlier</a:t>
            </a:r>
            <a:r>
              <a:rPr lang="fr-B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fr-BE" sz="1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greater</a:t>
            </a:r>
            <a:r>
              <a:rPr lang="fr-B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impact in </a:t>
            </a:r>
          </a:p>
          <a:p>
            <a:pPr algn="ctr" eaLnBrk="0" hangingPunct="0">
              <a:defRPr/>
            </a:pPr>
            <a:r>
              <a:rPr lang="fr-B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ICT (incl. </a:t>
            </a:r>
            <a:r>
              <a:rPr lang="fr-BE" sz="1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electronics</a:t>
            </a:r>
            <a:r>
              <a:rPr lang="fr-B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</a:p>
          <a:p>
            <a:pPr algn="ctr" eaLnBrk="0" hangingPunct="0">
              <a:defRPr/>
            </a:pPr>
            <a:r>
              <a:rPr lang="fr-BE" sz="1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followed</a:t>
            </a:r>
            <a:r>
              <a:rPr lang="fr-B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Energy (incl. construction) </a:t>
            </a:r>
          </a:p>
          <a:p>
            <a:pPr algn="ctr" eaLnBrk="0" hangingPunct="0">
              <a:defRPr/>
            </a:pPr>
            <a:r>
              <a:rPr lang="fr-B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fr-BE" sz="1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Biotechnology</a:t>
            </a:r>
            <a:r>
              <a:rPr lang="fr-B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(incl. </a:t>
            </a:r>
            <a:r>
              <a:rPr lang="fr-BE" sz="1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health</a:t>
            </a:r>
            <a:r>
              <a:rPr lang="fr-BE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endParaRPr lang="en-GB" sz="1400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739540" y="6135687"/>
            <a:ext cx="8008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altLang="en-US" sz="1200" b="0" i="1" dirty="0" smtClean="0">
                <a:solidFill>
                  <a:srgbClr val="FFC000"/>
                </a:solidFill>
              </a:rPr>
              <a:t>Source: Sanford M. </a:t>
            </a:r>
            <a:r>
              <a:rPr lang="fr-BE" altLang="en-US" sz="1200" b="0" i="1" dirty="0" err="1" smtClean="0">
                <a:solidFill>
                  <a:srgbClr val="FFC000"/>
                </a:solidFill>
              </a:rPr>
              <a:t>Moskowitz</a:t>
            </a:r>
            <a:r>
              <a:rPr lang="fr-BE" altLang="en-US" sz="1200" b="0" i="1" dirty="0" smtClean="0">
                <a:solidFill>
                  <a:srgbClr val="FFC000"/>
                </a:solidFill>
              </a:rPr>
              <a:t>, « The Advanced Materials </a:t>
            </a:r>
            <a:r>
              <a:rPr lang="fr-BE" altLang="en-US" sz="1200" b="0" i="1" dirty="0" err="1" smtClean="0">
                <a:solidFill>
                  <a:srgbClr val="FFC000"/>
                </a:solidFill>
              </a:rPr>
              <a:t>Revolution</a:t>
            </a:r>
            <a:r>
              <a:rPr lang="fr-BE" altLang="en-US" sz="1200" b="0" i="1" dirty="0" smtClean="0">
                <a:solidFill>
                  <a:srgbClr val="FFC000"/>
                </a:solidFill>
              </a:rPr>
              <a:t> », John </a:t>
            </a:r>
            <a:r>
              <a:rPr lang="fr-BE" altLang="en-US" sz="1200" b="0" i="1" dirty="0" err="1" smtClean="0">
                <a:solidFill>
                  <a:srgbClr val="FFC000"/>
                </a:solidFill>
              </a:rPr>
              <a:t>Wiley</a:t>
            </a:r>
            <a:r>
              <a:rPr lang="fr-BE" altLang="en-US" sz="1200" b="0" i="1" dirty="0" smtClean="0">
                <a:solidFill>
                  <a:srgbClr val="FFC000"/>
                </a:solidFill>
              </a:rPr>
              <a:t> &amp; Sons </a:t>
            </a:r>
            <a:r>
              <a:rPr lang="fr-BE" altLang="en-US" sz="1200" b="0" i="1" dirty="0" err="1" smtClean="0">
                <a:solidFill>
                  <a:srgbClr val="FFC000"/>
                </a:solidFill>
              </a:rPr>
              <a:t>Inc</a:t>
            </a:r>
            <a:r>
              <a:rPr lang="fr-BE" altLang="en-US" sz="1200" b="0" i="1" dirty="0" smtClean="0">
                <a:solidFill>
                  <a:srgbClr val="FFC000"/>
                </a:solidFill>
              </a:rPr>
              <a:t>, 2009</a:t>
            </a:r>
            <a:endParaRPr lang="en-GB" altLang="en-US" sz="1200" i="1" dirty="0" smtClean="0">
              <a:solidFill>
                <a:srgbClr val="FFC000"/>
              </a:solidFill>
            </a:endParaRPr>
          </a:p>
          <a:p>
            <a:endParaRPr lang="el-GR" sz="1200" dirty="0">
              <a:solidFill>
                <a:srgbClr val="FFC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7"/>
          <p:cNvSpPr txBox="1">
            <a:spLocks noChangeArrowheads="1"/>
          </p:cNvSpPr>
          <p:nvPr/>
        </p:nvSpPr>
        <p:spPr bwMode="auto">
          <a:xfrm>
            <a:off x="1187276" y="1556792"/>
            <a:ext cx="67691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GB" sz="22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Energy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GB" sz="2200" dirty="0" smtClean="0">
                <a:solidFill>
                  <a:srgbClr val="204388"/>
                </a:solidFill>
                <a:ea typeface="Verdana" pitchFamily="34" charset="0"/>
                <a:cs typeface="Verdana" pitchFamily="34" charset="0"/>
              </a:rPr>
              <a:t>Environment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GB" sz="2200" dirty="0" smtClean="0">
                <a:solidFill>
                  <a:srgbClr val="204388"/>
                </a:solidFill>
                <a:ea typeface="Verdana" pitchFamily="34" charset="0"/>
                <a:cs typeface="Verdana" pitchFamily="34" charset="0"/>
              </a:rPr>
              <a:t>Health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GB" sz="22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ICT</a:t>
            </a:r>
            <a:endParaRPr lang="fr-BE" sz="2200" dirty="0" smtClean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6948488" y="3860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27584" y="4221088"/>
            <a:ext cx="7992888" cy="2123658"/>
          </a:xfrm>
          <a:prstGeom prst="rect">
            <a:avLst/>
          </a:prstGeom>
          <a:noFill/>
          <a:ln w="57150">
            <a:solidFill>
              <a:srgbClr val="2D5E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GB" sz="2200" dirty="0">
                <a:solidFill>
                  <a:srgbClr val="204388"/>
                </a:solidFill>
                <a:ea typeface="Verdana" pitchFamily="34" charset="0"/>
                <a:cs typeface="Verdana" pitchFamily="34" charset="0"/>
              </a:rPr>
              <a:t>Limits</a:t>
            </a:r>
          </a:p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GB" sz="2200" b="0" dirty="0">
                <a:solidFill>
                  <a:srgbClr val="204388"/>
                </a:solidFill>
                <a:ea typeface="Verdana" pitchFamily="34" charset="0"/>
                <a:cs typeface="Verdana" pitchFamily="34" charset="0"/>
              </a:rPr>
              <a:t>Cross-cutting: difficulties to decide on a particular category</a:t>
            </a:r>
          </a:p>
          <a:p>
            <a:pPr marL="342900" indent="-34290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GB" sz="2200" b="0" dirty="0">
                <a:solidFill>
                  <a:srgbClr val="204388"/>
                </a:solidFill>
                <a:ea typeface="Verdana" pitchFamily="34" charset="0"/>
                <a:cs typeface="Verdana" pitchFamily="34" charset="0"/>
              </a:rPr>
              <a:t>Field of research versus categories of application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850" y="847427"/>
            <a:ext cx="806450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fr-BE" sz="3200" kern="0" dirty="0" err="1" smtClean="0">
                <a:solidFill>
                  <a:schemeClr val="accent2"/>
                </a:solidFill>
                <a:ea typeface="ＭＳ Ｐゴシック" charset="0"/>
                <a:cs typeface="+mj-cs"/>
              </a:rPr>
              <a:t>Categories</a:t>
            </a:r>
            <a:endParaRPr lang="en-GB" sz="3200" kern="0" dirty="0">
              <a:solidFill>
                <a:schemeClr val="accent2"/>
              </a:solidFill>
              <a:ea typeface="ＭＳ Ｐゴシック" charset="0"/>
              <a:cs typeface="+mj-cs"/>
            </a:endParaRPr>
          </a:p>
        </p:txBody>
      </p:sp>
      <p:sp>
        <p:nvSpPr>
          <p:cNvPr id="8" name="Text Box 57"/>
          <p:cNvSpPr txBox="1">
            <a:spLocks noChangeArrowheads="1"/>
          </p:cNvSpPr>
          <p:nvPr/>
        </p:nvSpPr>
        <p:spPr bwMode="auto">
          <a:xfrm>
            <a:off x="4680322" y="1654929"/>
            <a:ext cx="5148262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GB" sz="2200" dirty="0" smtClean="0">
                <a:solidFill>
                  <a:srgbClr val="204388"/>
                </a:solidFill>
                <a:ea typeface="Verdana" pitchFamily="34" charset="0"/>
                <a:cs typeface="Verdana" pitchFamily="34" charset="0"/>
              </a:rPr>
              <a:t>Transport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GB" sz="2200" dirty="0" smtClean="0">
                <a:solidFill>
                  <a:srgbClr val="204388"/>
                </a:solidFill>
                <a:ea typeface="Verdana" pitchFamily="34" charset="0"/>
                <a:cs typeface="Verdana" pitchFamily="34" charset="0"/>
              </a:rPr>
              <a:t>Cross-cutting</a:t>
            </a:r>
            <a:endParaRPr lang="en-GB" sz="2200" b="0" dirty="0" smtClean="0">
              <a:solidFill>
                <a:srgbClr val="204388"/>
              </a:solidFill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GB" sz="2200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Others / Networking</a:t>
            </a:r>
            <a:endParaRPr lang="en-GB" sz="2200" dirty="0" smtClean="0">
              <a:solidFill>
                <a:srgbClr val="FF0000"/>
              </a:solidFill>
              <a:ea typeface="MS PGothic" pitchFamily="34" charset="-128"/>
            </a:endParaRPr>
          </a:p>
          <a:p>
            <a:pPr marL="457200" lvl="1" indent="0">
              <a:defRPr/>
            </a:pPr>
            <a:endParaRPr lang="en-GB" sz="1000" dirty="0">
              <a:solidFill>
                <a:schemeClr val="accent2"/>
              </a:solidFill>
              <a:ea typeface="MS PGothic" pitchFamily="34" charset="-128"/>
            </a:endParaRPr>
          </a:p>
          <a:p>
            <a:pPr marL="457200" lvl="1" indent="0">
              <a:defRPr/>
            </a:pPr>
            <a:endParaRPr lang="en-GB" sz="1000" dirty="0" smtClean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95288" y="1196752"/>
            <a:ext cx="8425184" cy="1079723"/>
          </a:xfr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GB" altLang="en-US" sz="2400" dirty="0" smtClean="0"/>
              <a:t>I am here because:   NANOPERMAG 					         REFREEPERMAG         				MIRACLE MAGNETS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2420889"/>
            <a:ext cx="8229600" cy="3960439"/>
          </a:xfrm>
        </p:spPr>
        <p:txBody>
          <a:bodyPr/>
          <a:lstStyle/>
          <a:p>
            <a:pPr marL="0" indent="0"/>
            <a:r>
              <a:rPr lang="en-GB" altLang="en-US" b="1" dirty="0" smtClean="0">
                <a:solidFill>
                  <a:srgbClr val="C00000"/>
                </a:solidFill>
              </a:rPr>
              <a:t>1985- Peak of Permanent magnet </a:t>
            </a:r>
            <a:r>
              <a:rPr lang="en-GB" altLang="en-US" b="1" dirty="0" err="1" smtClean="0">
                <a:solidFill>
                  <a:srgbClr val="C00000"/>
                </a:solidFill>
              </a:rPr>
              <a:t>NdFeB</a:t>
            </a:r>
            <a:endParaRPr lang="en-GB" altLang="en-US" b="1" dirty="0" smtClean="0">
              <a:solidFill>
                <a:srgbClr val="C00000"/>
              </a:solidFill>
            </a:endParaRPr>
          </a:p>
          <a:p>
            <a:pPr marL="0" indent="0"/>
            <a:endParaRPr lang="en-GB" alt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/>
            <a:r>
              <a:rPr lang="en-GB" altLang="en-US" dirty="0" smtClean="0">
                <a:solidFill>
                  <a:srgbClr val="3166CF"/>
                </a:solidFill>
              </a:rPr>
              <a:t>One of the pioneers was </a:t>
            </a:r>
            <a:r>
              <a:rPr lang="en-GB" altLang="en-US" dirty="0" err="1" smtClean="0">
                <a:solidFill>
                  <a:srgbClr val="3166CF"/>
                </a:solidFill>
              </a:rPr>
              <a:t>Prof.</a:t>
            </a:r>
            <a:r>
              <a:rPr lang="en-GB" altLang="en-US" dirty="0" smtClean="0">
                <a:solidFill>
                  <a:srgbClr val="3166CF"/>
                </a:solidFill>
              </a:rPr>
              <a:t> G. </a:t>
            </a:r>
            <a:r>
              <a:rPr lang="en-GB" altLang="en-US" dirty="0" err="1" smtClean="0">
                <a:solidFill>
                  <a:srgbClr val="3166CF"/>
                </a:solidFill>
              </a:rPr>
              <a:t>Hadjipanayis</a:t>
            </a:r>
            <a:endParaRPr lang="en-GB" altLang="en-US" dirty="0" smtClean="0">
              <a:solidFill>
                <a:srgbClr val="3166CF"/>
              </a:solidFill>
            </a:endParaRPr>
          </a:p>
          <a:p>
            <a:pPr marL="0" indent="0"/>
            <a:r>
              <a:rPr lang="en-GB" altLang="en-US" dirty="0" smtClean="0">
                <a:solidFill>
                  <a:srgbClr val="3166CF"/>
                </a:solidFill>
              </a:rPr>
              <a:t>CEAM – Concerted European Action on Magnets </a:t>
            </a:r>
          </a:p>
          <a:p>
            <a:pPr marL="0" indent="0"/>
            <a:endParaRPr lang="en-GB" altLang="en-US" dirty="0">
              <a:solidFill>
                <a:srgbClr val="3166CF"/>
              </a:solidFill>
            </a:endParaRPr>
          </a:p>
          <a:p>
            <a:pPr marL="0" indent="0"/>
            <a:r>
              <a:rPr lang="en-GB" altLang="en-US" dirty="0" smtClean="0">
                <a:solidFill>
                  <a:srgbClr val="3166CF"/>
                </a:solidFill>
              </a:rPr>
              <a:t>Initiated activity on PMs-  Discovered RFe</a:t>
            </a:r>
            <a:r>
              <a:rPr lang="en-GB" altLang="en-US" baseline="-25000" dirty="0" smtClean="0">
                <a:solidFill>
                  <a:srgbClr val="3166CF"/>
                </a:solidFill>
              </a:rPr>
              <a:t>12-x</a:t>
            </a:r>
            <a:r>
              <a:rPr lang="en-GB" altLang="en-US" baseline="30000" dirty="0" smtClean="0">
                <a:solidFill>
                  <a:srgbClr val="3166CF"/>
                </a:solidFill>
              </a:rPr>
              <a:t> </a:t>
            </a:r>
            <a:r>
              <a:rPr lang="en-GB" altLang="en-US" dirty="0" err="1" smtClean="0">
                <a:solidFill>
                  <a:srgbClr val="3166CF"/>
                </a:solidFill>
              </a:rPr>
              <a:t>M</a:t>
            </a:r>
            <a:r>
              <a:rPr lang="en-GB" altLang="en-US" baseline="-25000" dirty="0" err="1" smtClean="0">
                <a:solidFill>
                  <a:srgbClr val="3166CF"/>
                </a:solidFill>
              </a:rPr>
              <a:t>x</a:t>
            </a:r>
            <a:r>
              <a:rPr lang="en-GB" altLang="en-US" baseline="-25000" dirty="0" smtClean="0">
                <a:solidFill>
                  <a:srgbClr val="3166CF"/>
                </a:solidFill>
              </a:rPr>
              <a:t> </a:t>
            </a:r>
            <a:r>
              <a:rPr lang="en-GB" altLang="en-US" dirty="0" err="1" smtClean="0">
                <a:solidFill>
                  <a:srgbClr val="3166CF"/>
                </a:solidFill>
              </a:rPr>
              <a:t>N</a:t>
            </a:r>
            <a:r>
              <a:rPr lang="en-GB" altLang="en-US" baseline="-25000" dirty="0" err="1" smtClean="0">
                <a:solidFill>
                  <a:srgbClr val="3166CF"/>
                </a:solidFill>
              </a:rPr>
              <a:t>y</a:t>
            </a:r>
            <a:endParaRPr lang="en-GB" altLang="en-US" baseline="-25000" dirty="0" smtClean="0">
              <a:solidFill>
                <a:srgbClr val="3166CF"/>
              </a:solidFill>
            </a:endParaRPr>
          </a:p>
          <a:p>
            <a:pPr marL="0" indent="0"/>
            <a:r>
              <a:rPr lang="en-GB" altLang="en-US" baseline="-25000" dirty="0">
                <a:solidFill>
                  <a:srgbClr val="3166CF"/>
                </a:solidFill>
              </a:rPr>
              <a:t> </a:t>
            </a:r>
            <a:r>
              <a:rPr lang="en-GB" altLang="en-US" baseline="-25000" dirty="0" smtClean="0">
                <a:solidFill>
                  <a:srgbClr val="3166CF"/>
                </a:solidFill>
              </a:rPr>
              <a:t>                                                       </a:t>
            </a:r>
            <a:r>
              <a:rPr lang="en-GB" altLang="en-US" dirty="0" smtClean="0">
                <a:solidFill>
                  <a:srgbClr val="3166CF"/>
                </a:solidFill>
              </a:rPr>
              <a:t>Worked</a:t>
            </a:r>
            <a:r>
              <a:rPr lang="en-GB" altLang="en-US" baseline="-25000" dirty="0" smtClean="0">
                <a:solidFill>
                  <a:srgbClr val="3166CF"/>
                </a:solidFill>
              </a:rPr>
              <a:t> </a:t>
            </a:r>
            <a:r>
              <a:rPr lang="en-GB" altLang="en-US" dirty="0" smtClean="0">
                <a:solidFill>
                  <a:srgbClr val="3166CF"/>
                </a:solidFill>
              </a:rPr>
              <a:t> on RE</a:t>
            </a:r>
            <a:r>
              <a:rPr lang="en-GB" altLang="en-US" baseline="-25000" dirty="0" smtClean="0">
                <a:solidFill>
                  <a:srgbClr val="3166CF"/>
                </a:solidFill>
              </a:rPr>
              <a:t>3</a:t>
            </a:r>
            <a:r>
              <a:rPr lang="en-GB" altLang="en-US" dirty="0" smtClean="0">
                <a:solidFill>
                  <a:srgbClr val="3166CF"/>
                </a:solidFill>
              </a:rPr>
              <a:t>Fe</a:t>
            </a:r>
            <a:r>
              <a:rPr lang="en-GB" altLang="en-US" baseline="-25000" dirty="0" smtClean="0">
                <a:solidFill>
                  <a:srgbClr val="3166CF"/>
                </a:solidFill>
              </a:rPr>
              <a:t>29-x </a:t>
            </a:r>
            <a:r>
              <a:rPr lang="en-GB" altLang="en-US" dirty="0" err="1" smtClean="0">
                <a:solidFill>
                  <a:srgbClr val="3166CF"/>
                </a:solidFill>
              </a:rPr>
              <a:t>M</a:t>
            </a:r>
            <a:r>
              <a:rPr lang="en-GB" altLang="en-US" baseline="-25000" dirty="0" err="1" smtClean="0">
                <a:solidFill>
                  <a:srgbClr val="3166CF"/>
                </a:solidFill>
              </a:rPr>
              <a:t>x</a:t>
            </a:r>
            <a:endParaRPr lang="en-GB" altLang="en-US" baseline="-25000" dirty="0" smtClean="0">
              <a:solidFill>
                <a:srgbClr val="3166CF"/>
              </a:solidFill>
            </a:endParaRPr>
          </a:p>
          <a:p>
            <a:pPr marL="0" indent="0"/>
            <a:r>
              <a:rPr lang="en-US" altLang="en-US" dirty="0" smtClean="0">
                <a:solidFill>
                  <a:srgbClr val="3166CF"/>
                </a:solidFill>
              </a:rPr>
              <a:t>Involved  In three more projects</a:t>
            </a:r>
          </a:p>
          <a:p>
            <a:pPr marL="0" indent="0"/>
            <a:r>
              <a:rPr lang="en-US" altLang="en-US" b="1" dirty="0" smtClean="0">
                <a:solidFill>
                  <a:srgbClr val="C00000"/>
                </a:solidFill>
              </a:rPr>
              <a:t>2012- COORDINATOR OF REFREEPERMAG</a:t>
            </a:r>
            <a:endParaRPr lang="en-GB" altLang="en-US" b="1" dirty="0" smtClean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3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6" y="-27384"/>
            <a:ext cx="9197062" cy="106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82" y="1124744"/>
            <a:ext cx="784285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615</Words>
  <Application>Microsoft Office PowerPoint</Application>
  <PresentationFormat>On-screen Show (4:3)</PresentationFormat>
  <Paragraphs>171</Paragraphs>
  <Slides>31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Slide_Master</vt:lpstr>
      <vt:lpstr>Acrobat Document</vt:lpstr>
      <vt:lpstr>PowerPoint Presentation</vt:lpstr>
      <vt:lpstr>PowerPoint Presentation</vt:lpstr>
      <vt:lpstr>PowerPoint Presentation</vt:lpstr>
      <vt:lpstr>Three priorities:</vt:lpstr>
      <vt:lpstr>Innovation from Materials</vt:lpstr>
      <vt:lpstr>PowerPoint Presentation</vt:lpstr>
      <vt:lpstr>PowerPoint Presentation</vt:lpstr>
      <vt:lpstr>I am here because:   NANOPERMAG               REFREEPERMAG             MIRACLE MAGNETS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am here because:   NANOPERMAG               REFREEPERMAG             MIRACLE MAGNETS</vt:lpstr>
      <vt:lpstr>PowerPoint Presentation</vt:lpstr>
      <vt:lpstr>I am here because: HF Magnetics for               DC-DC converters</vt:lpstr>
      <vt:lpstr>PowerPoint Presentation</vt:lpstr>
      <vt:lpstr>PowerPoint Presentation</vt:lpstr>
      <vt:lpstr>Contact details</vt:lpstr>
      <vt:lpstr>PowerPoint Presentation</vt:lpstr>
      <vt:lpstr>I am here because:  HITEMAG and                    TERAMAGSTORE (EU Projects)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dniarchos</cp:lastModifiedBy>
  <cp:revision>262</cp:revision>
  <cp:lastPrinted>2013-07-30T12:27:04Z</cp:lastPrinted>
  <dcterms:created xsi:type="dcterms:W3CDTF">2011-10-28T10:25:18Z</dcterms:created>
  <dcterms:modified xsi:type="dcterms:W3CDTF">2015-09-30T20:53:02Z</dcterms:modified>
</cp:coreProperties>
</file>